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433" r:id="rId3"/>
    <p:sldId id="443" r:id="rId4"/>
    <p:sldId id="442" r:id="rId5"/>
    <p:sldId id="445" r:id="rId6"/>
    <p:sldId id="417" r:id="rId7"/>
    <p:sldId id="454" r:id="rId8"/>
    <p:sldId id="407" r:id="rId9"/>
    <p:sldId id="408" r:id="rId10"/>
    <p:sldId id="391" r:id="rId11"/>
    <p:sldId id="452" r:id="rId12"/>
    <p:sldId id="392" r:id="rId13"/>
    <p:sldId id="393" r:id="rId14"/>
    <p:sldId id="400" r:id="rId15"/>
    <p:sldId id="411" r:id="rId16"/>
    <p:sldId id="451" r:id="rId17"/>
    <p:sldId id="432" r:id="rId18"/>
    <p:sldId id="269" r:id="rId19"/>
    <p:sldId id="446" r:id="rId20"/>
    <p:sldId id="456" r:id="rId21"/>
    <p:sldId id="401" r:id="rId22"/>
    <p:sldId id="287" r:id="rId23"/>
    <p:sldId id="264" r:id="rId24"/>
    <p:sldId id="259" r:id="rId25"/>
    <p:sldId id="455" r:id="rId26"/>
    <p:sldId id="399" r:id="rId27"/>
    <p:sldId id="444" r:id="rId28"/>
    <p:sldId id="440" r:id="rId29"/>
    <p:sldId id="422" r:id="rId30"/>
    <p:sldId id="427" r:id="rId31"/>
    <p:sldId id="423" r:id="rId32"/>
    <p:sldId id="424" r:id="rId33"/>
    <p:sldId id="425" r:id="rId34"/>
    <p:sldId id="426" r:id="rId35"/>
    <p:sldId id="405" r:id="rId36"/>
    <p:sldId id="377" r:id="rId37"/>
    <p:sldId id="441" r:id="rId38"/>
    <p:sldId id="437" r:id="rId39"/>
    <p:sldId id="412" r:id="rId40"/>
    <p:sldId id="453" r:id="rId41"/>
    <p:sldId id="447" r:id="rId42"/>
    <p:sldId id="448" r:id="rId43"/>
    <p:sldId id="414" r:id="rId44"/>
    <p:sldId id="439" r:id="rId45"/>
    <p:sldId id="431" r:id="rId46"/>
    <p:sldId id="430" r:id="rId47"/>
    <p:sldId id="436" r:id="rId48"/>
    <p:sldId id="449" r:id="rId49"/>
    <p:sldId id="450" r:id="rId50"/>
    <p:sldId id="366" r:id="rId51"/>
    <p:sldId id="413" r:id="rId52"/>
    <p:sldId id="438" r:id="rId53"/>
    <p:sldId id="435" r:id="rId54"/>
    <p:sldId id="416"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45" autoAdjust="0"/>
  </p:normalViewPr>
  <p:slideViewPr>
    <p:cSldViewPr showGuides="1">
      <p:cViewPr varScale="1">
        <p:scale>
          <a:sx n="46" d="100"/>
          <a:sy n="46" d="100"/>
        </p:scale>
        <p:origin x="1992" y="54"/>
      </p:cViewPr>
      <p:guideLst>
        <p:guide orient="horz" pos="1026"/>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showGuides="1">
      <p:cViewPr varScale="1">
        <p:scale>
          <a:sx n="53" d="100"/>
          <a:sy n="53" d="100"/>
        </p:scale>
        <p:origin x="2820" y="84"/>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2500" tIns="46251" rIns="92500" bIns="46251" rtlCol="0"/>
          <a:lstStyle>
            <a:lvl1pPr algn="l">
              <a:defRPr sz="1200"/>
            </a:lvl1pPr>
          </a:lstStyle>
          <a:p>
            <a:r>
              <a:rPr lang="en-CA" dirty="0" smtClean="0"/>
              <a:t>Corvelle Consulting</a:t>
            </a:r>
            <a:endParaRPr lang="en-CA"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2500" tIns="46251" rIns="92500" bIns="46251" rtlCol="0"/>
          <a:lstStyle>
            <a:lvl1pPr algn="r">
              <a:defRPr sz="1200"/>
            </a:lvl1pPr>
          </a:lstStyle>
          <a:p>
            <a:fld id="{00A7F33D-88A5-421D-8F91-886E4ECE744E}" type="datetime1">
              <a:rPr lang="en-US" smtClean="0"/>
              <a:t>9/11/2015</a:t>
            </a:fld>
            <a:endParaRPr lang="en-CA"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500" tIns="46251" rIns="92500" bIns="46251" rtlCol="0" anchor="b"/>
          <a:lstStyle>
            <a:lvl1pPr algn="l">
              <a:defRPr sz="1200"/>
            </a:lvl1pPr>
          </a:lstStyle>
          <a:p>
            <a:r>
              <a:rPr lang="en-CA" dirty="0" smtClean="0"/>
              <a:t>How Visual Analytics adds value to PPDM Datastores</a:t>
            </a:r>
            <a:endParaRPr lang="en-CA"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500" tIns="46251" rIns="92500" bIns="46251" rtlCol="0" anchor="b"/>
          <a:lstStyle>
            <a:lvl1pPr algn="r">
              <a:defRPr sz="1200"/>
            </a:lvl1pPr>
          </a:lstStyle>
          <a:p>
            <a:fld id="{415396DE-1AB2-48D9-8CE3-8F346206F4CA}" type="slidenum">
              <a:rPr lang="en-CA" smtClean="0"/>
              <a:pPr/>
              <a:t>‹#›</a:t>
            </a:fld>
            <a:endParaRPr lang="en-CA" dirty="0"/>
          </a:p>
        </p:txBody>
      </p:sp>
    </p:spTree>
    <p:extLst>
      <p:ext uri="{BB962C8B-B14F-4D97-AF65-F5344CB8AC3E}">
        <p14:creationId xmlns:p14="http://schemas.microsoft.com/office/powerpoint/2010/main" val="308604898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2500" tIns="46251" rIns="92500" bIns="46251" rtlCol="0"/>
          <a:lstStyle>
            <a:lvl1pPr algn="l">
              <a:defRPr sz="1200"/>
            </a:lvl1pPr>
          </a:lstStyle>
          <a:p>
            <a:r>
              <a:rPr lang="en-CA" dirty="0" smtClean="0"/>
              <a:t>Corvelle Consulting</a:t>
            </a:r>
            <a:endParaRPr lang="en-CA" dirty="0"/>
          </a:p>
        </p:txBody>
      </p:sp>
      <p:sp>
        <p:nvSpPr>
          <p:cNvPr id="3" name="Date Placeholder 2"/>
          <p:cNvSpPr>
            <a:spLocks noGrp="1"/>
          </p:cNvSpPr>
          <p:nvPr>
            <p:ph type="dt" idx="1"/>
          </p:nvPr>
        </p:nvSpPr>
        <p:spPr>
          <a:xfrm>
            <a:off x="3970939" y="1"/>
            <a:ext cx="3037840" cy="464820"/>
          </a:xfrm>
          <a:prstGeom prst="rect">
            <a:avLst/>
          </a:prstGeom>
        </p:spPr>
        <p:txBody>
          <a:bodyPr vert="horz" lIns="92500" tIns="46251" rIns="92500" bIns="46251" rtlCol="0"/>
          <a:lstStyle>
            <a:lvl1pPr algn="r">
              <a:defRPr sz="1200"/>
            </a:lvl1pPr>
          </a:lstStyle>
          <a:p>
            <a:fld id="{7F5D5453-6E20-436C-8517-DB28B4DD55DB}" type="datetime1">
              <a:rPr lang="en-US" smtClean="0"/>
              <a:t>9/11/2015</a:t>
            </a:fld>
            <a:endParaRPr lang="en-CA" dirty="0"/>
          </a:p>
        </p:txBody>
      </p:sp>
      <p:sp>
        <p:nvSpPr>
          <p:cNvPr id="4" name="Slide Image Placeholder 3"/>
          <p:cNvSpPr>
            <a:spLocks noGrp="1" noRot="1" noChangeAspect="1"/>
          </p:cNvSpPr>
          <p:nvPr>
            <p:ph type="sldImg" idx="2"/>
          </p:nvPr>
        </p:nvSpPr>
        <p:spPr>
          <a:xfrm>
            <a:off x="2733675" y="0"/>
            <a:ext cx="3100388" cy="2324100"/>
          </a:xfrm>
          <a:prstGeom prst="rect">
            <a:avLst/>
          </a:prstGeom>
          <a:noFill/>
          <a:ln w="12700">
            <a:solidFill>
              <a:prstClr val="black"/>
            </a:solidFill>
          </a:ln>
        </p:spPr>
        <p:txBody>
          <a:bodyPr vert="horz" lIns="92500" tIns="46251" rIns="92500" bIns="46251" rtlCol="0" anchor="ctr"/>
          <a:lstStyle/>
          <a:p>
            <a:endParaRPr lang="en-CA" dirty="0"/>
          </a:p>
        </p:txBody>
      </p:sp>
      <p:sp>
        <p:nvSpPr>
          <p:cNvPr id="5" name="Notes Placeholder 4"/>
          <p:cNvSpPr>
            <a:spLocks noGrp="1"/>
          </p:cNvSpPr>
          <p:nvPr>
            <p:ph type="body" sz="quarter" idx="3"/>
          </p:nvPr>
        </p:nvSpPr>
        <p:spPr>
          <a:xfrm>
            <a:off x="219053" y="2469345"/>
            <a:ext cx="6499270" cy="6318691"/>
          </a:xfrm>
          <a:prstGeom prst="rect">
            <a:avLst/>
          </a:prstGeom>
        </p:spPr>
        <p:txBody>
          <a:bodyPr vert="horz" lIns="92500" tIns="46251" rIns="92500" bIns="4625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1" y="8829967"/>
            <a:ext cx="3037840" cy="464820"/>
          </a:xfrm>
          <a:prstGeom prst="rect">
            <a:avLst/>
          </a:prstGeom>
        </p:spPr>
        <p:txBody>
          <a:bodyPr vert="horz" lIns="92500" tIns="46251" rIns="92500" bIns="46251" rtlCol="0" anchor="b"/>
          <a:lstStyle>
            <a:lvl1pPr algn="l">
              <a:defRPr sz="1200"/>
            </a:lvl1pPr>
          </a:lstStyle>
          <a:p>
            <a:r>
              <a:rPr lang="en-CA" dirty="0" smtClean="0"/>
              <a:t>How Visual Analytics adds value to PPDM Datastores</a:t>
            </a:r>
            <a:endParaRPr lang="en-CA"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500" tIns="46251" rIns="92500" bIns="46251" rtlCol="0" anchor="b"/>
          <a:lstStyle>
            <a:lvl1pPr algn="r">
              <a:defRPr sz="1200"/>
            </a:lvl1pPr>
          </a:lstStyle>
          <a:p>
            <a:fld id="{D17F4F8E-242F-4F90-80F7-4229B651482A}" type="slidenum">
              <a:rPr lang="en-CA" smtClean="0"/>
              <a:pPr/>
              <a:t>‹#›</a:t>
            </a:fld>
            <a:endParaRPr lang="en-CA" dirty="0"/>
          </a:p>
        </p:txBody>
      </p:sp>
    </p:spTree>
    <p:extLst>
      <p:ext uri="{BB962C8B-B14F-4D97-AF65-F5344CB8AC3E}">
        <p14:creationId xmlns:p14="http://schemas.microsoft.com/office/powerpoint/2010/main" val="1539207279"/>
      </p:ext>
    </p:extLst>
  </p:cSld>
  <p:clrMap bg1="lt1" tx1="dk1" bg2="lt2" tx2="dk2" accent1="accent1" accent2="accent2" accent3="accent3" accent4="accent4" accent5="accent5" accent6="accent6" hlink="hlink" folHlink="folHlink"/>
  <p:hf/>
  <p:notesStyle>
    <a:lvl1pPr marL="358775" indent="-358775" algn="l" defTabSz="914400" rtl="0" eaLnBrk="1" latinLnBrk="0" hangingPunct="1">
      <a:buSzPct val="80000"/>
      <a:buFont typeface="Wingdings" pitchFamily="2" charset="2"/>
      <a:buChar char="q"/>
      <a:defRPr sz="1600" kern="1200">
        <a:solidFill>
          <a:schemeClr val="tx1"/>
        </a:solidFill>
        <a:latin typeface="+mn-lt"/>
        <a:ea typeface="+mn-ea"/>
        <a:cs typeface="+mn-cs"/>
      </a:defRPr>
    </a:lvl1pPr>
    <a:lvl2pPr marL="717550" indent="-260350" algn="l" defTabSz="914400" rtl="0" eaLnBrk="1" latinLnBrk="0" hangingPunct="1">
      <a:buFont typeface="Wingdings" pitchFamily="2" charset="2"/>
      <a:buChar char="§"/>
      <a:defRPr sz="1400" kern="1200">
        <a:solidFill>
          <a:schemeClr val="tx1"/>
        </a:solidFill>
        <a:latin typeface="+mn-lt"/>
        <a:ea typeface="+mn-ea"/>
        <a:cs typeface="+mn-cs"/>
      </a:defRPr>
    </a:lvl2pPr>
    <a:lvl3pPr marL="1165225" indent="-250825" algn="l" defTabSz="914400" rtl="0" eaLnBrk="1" latinLnBrk="0" hangingPunct="1">
      <a:buFont typeface="Arial" pitchFamily="34" charset="0"/>
      <a:buChar char="•"/>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enterpriseappstoday.com/business-intelligence/ten-benefits-of-business-intelligence-software-1.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slideshare.net/hdscorp/big-data-in-oil-and-gas-how-to-tap-its-full-potentia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dmn.ca/canadian-digital-media-trends-by-the-numbers-september-2014"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accenture.com/SiteCollectionDocuments/PDF/Accenture-Digitizing-Energy-Analytics-Powered-Performance.pdf"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3675" y="0"/>
            <a:ext cx="3100388" cy="2324100"/>
          </a:xfrm>
        </p:spPr>
      </p:sp>
      <p:sp>
        <p:nvSpPr>
          <p:cNvPr id="3" name="Notes Placeholder 2"/>
          <p:cNvSpPr>
            <a:spLocks noGrp="1"/>
          </p:cNvSpPr>
          <p:nvPr>
            <p:ph type="body" idx="1"/>
          </p:nvPr>
        </p:nvSpPr>
        <p:spPr>
          <a:xfrm>
            <a:off x="219053" y="2347376"/>
            <a:ext cx="6499270" cy="6949027"/>
          </a:xfrm>
        </p:spPr>
        <p:txBody>
          <a:bodyPr>
            <a:normAutofit/>
          </a:bodyPr>
          <a:lstStyle/>
          <a:p>
            <a:r>
              <a:rPr lang="en-CA" dirty="0"/>
              <a:t>How Visual Analytics adds value to PPDM Datastores</a:t>
            </a:r>
          </a:p>
          <a:p>
            <a:r>
              <a:rPr lang="en-CA" dirty="0" smtClean="0"/>
              <a:t>My name is Yogi Schulz</a:t>
            </a:r>
          </a:p>
          <a:p>
            <a:r>
              <a:rPr lang="en-CA" dirty="0" smtClean="0"/>
              <a:t>Thank you to PPDM Association staff</a:t>
            </a:r>
            <a:r>
              <a:rPr lang="en-CA" baseline="0" dirty="0" smtClean="0"/>
              <a:t> </a:t>
            </a:r>
            <a:r>
              <a:rPr lang="en-CA" dirty="0" smtClean="0"/>
              <a:t>for inviting me to speak today</a:t>
            </a:r>
          </a:p>
          <a:p>
            <a:r>
              <a:rPr lang="en-CA" dirty="0" smtClean="0"/>
              <a:t>Many E&amp;P companies are trying to determine how to drive value from </a:t>
            </a:r>
            <a:r>
              <a:rPr lang="en-CA" dirty="0"/>
              <a:t>Visual Analytics and from PPDM datastore</a:t>
            </a:r>
            <a:r>
              <a:rPr lang="en-CA" dirty="0" smtClean="0"/>
              <a:t> to advance their business plan</a:t>
            </a:r>
          </a:p>
          <a:p>
            <a:r>
              <a:rPr lang="en-CA" dirty="0" smtClean="0"/>
              <a:t>These discussions are typically occurring in separate silos; today I want to tie these two topics together</a:t>
            </a:r>
            <a:endParaRPr lang="en-CA" dirty="0"/>
          </a:p>
          <a:p>
            <a:pPr marL="359600" indent="-359600" defTabSz="916503">
              <a:defRPr/>
            </a:pPr>
            <a:r>
              <a:rPr lang="en-CA" dirty="0"/>
              <a:t>My goal is to show How Visual Analytics adds value for PPDM Datastores</a:t>
            </a:r>
          </a:p>
          <a:p>
            <a:r>
              <a:rPr lang="en-CA" dirty="0" smtClean="0"/>
              <a:t>I want to increase </a:t>
            </a:r>
            <a:r>
              <a:rPr lang="en-CA" dirty="0"/>
              <a:t>our understanding of the value of visual analytics</a:t>
            </a:r>
          </a:p>
          <a:p>
            <a:pPr lvl="1"/>
            <a:r>
              <a:rPr lang="en-CA" dirty="0"/>
              <a:t>What is the incremental benefit that visual analytics brings to the opportunity to wring more value from our data; especially PPDM-managed data?</a:t>
            </a:r>
          </a:p>
          <a:p>
            <a:r>
              <a:rPr lang="en-CA" dirty="0" smtClean="0"/>
              <a:t>This presentation</a:t>
            </a:r>
            <a:r>
              <a:rPr lang="en-CA" baseline="0" dirty="0" smtClean="0"/>
              <a:t> is based on the experience I gathered from a project I led for an oil &amp; gas producer in 2013 and 2014</a:t>
            </a:r>
          </a:p>
          <a:p>
            <a:endParaRPr lang="en-CA" baseline="0" dirty="0" smtClean="0"/>
          </a:p>
          <a:p>
            <a:r>
              <a:rPr lang="en-CA" baseline="0" dirty="0" smtClean="0"/>
              <a:t>The project continued in 2014 because we were able to build confidence in the project sponsor in 2013 that we were on the right track.  Confidence was achieved by:</a:t>
            </a:r>
          </a:p>
          <a:p>
            <a:pPr lvl="1"/>
            <a:r>
              <a:rPr lang="en-CA" baseline="0" dirty="0" smtClean="0"/>
              <a:t>Selecting an appropriate </a:t>
            </a:r>
            <a:r>
              <a:rPr lang="en-CA" dirty="0"/>
              <a:t>Visual Analytics </a:t>
            </a:r>
            <a:r>
              <a:rPr lang="en-CA" baseline="0" dirty="0" smtClean="0"/>
              <a:t>software package</a:t>
            </a:r>
          </a:p>
          <a:p>
            <a:pPr lvl="1"/>
            <a:r>
              <a:rPr lang="en-CA" baseline="0" dirty="0" smtClean="0"/>
              <a:t>Implementing the software smoothly and on time</a:t>
            </a:r>
          </a:p>
          <a:p>
            <a:pPr lvl="1"/>
            <a:r>
              <a:rPr lang="en-CA" baseline="0" dirty="0" smtClean="0"/>
              <a:t>Training the end-users, production engineers in our case, thoroughly</a:t>
            </a:r>
          </a:p>
          <a:p>
            <a:pPr lvl="1"/>
            <a:r>
              <a:rPr lang="en-CA" dirty="0" smtClean="0"/>
              <a:t>Delivering </a:t>
            </a:r>
            <a:r>
              <a:rPr lang="en-CA" baseline="0" dirty="0" smtClean="0"/>
              <a:t>modest, tangible benefits in the first year</a:t>
            </a:r>
          </a:p>
          <a:p>
            <a:pPr lvl="1"/>
            <a:r>
              <a:rPr lang="en-CA" dirty="0" smtClean="0"/>
              <a:t>Delivering spectacular </a:t>
            </a:r>
            <a:r>
              <a:rPr lang="en-CA" dirty="0"/>
              <a:t>but </a:t>
            </a:r>
            <a:r>
              <a:rPr lang="en-CA" dirty="0" smtClean="0"/>
              <a:t>irrefutable, </a:t>
            </a:r>
            <a:r>
              <a:rPr lang="en-CA" dirty="0"/>
              <a:t>tangible benefits in the </a:t>
            </a:r>
            <a:r>
              <a:rPr lang="en-CA" dirty="0" smtClean="0"/>
              <a:t>second year</a:t>
            </a:r>
            <a:endParaRPr lang="en-CA" baseline="0" dirty="0" smtClean="0"/>
          </a:p>
          <a:p>
            <a:pPr lvl="1"/>
            <a:r>
              <a:rPr lang="en-CA" baseline="0" dirty="0" smtClean="0"/>
              <a:t>Staying focused on the business case and not becoming distracted by interesting, adjacent problems and solutions</a:t>
            </a:r>
          </a:p>
          <a:p>
            <a:pPr lvl="1"/>
            <a:endParaRPr lang="en-CA" baseline="0" dirty="0" smtClean="0"/>
          </a:p>
          <a:p>
            <a:pPr lvl="1"/>
            <a:endParaRPr lang="en-CA" dirty="0" smtClean="0"/>
          </a:p>
          <a:p>
            <a:pPr marL="0" indent="0">
              <a:buNone/>
            </a:pPr>
            <a:endParaRPr lang="en-CA" baseline="0" dirty="0" smtClean="0"/>
          </a:p>
          <a:p>
            <a:pPr marL="0" indent="0">
              <a:buNone/>
            </a:pPr>
            <a:endParaRPr lang="en-CA" baseline="0" dirty="0" smtClean="0"/>
          </a:p>
          <a:p>
            <a:endParaRPr lang="en-CA" baseline="0" dirty="0" smtClean="0"/>
          </a:p>
          <a:p>
            <a:endParaRPr lang="en-CA" dirty="0" smtClean="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A837149C-3DA3-4738-A3AB-7F4F1B629DFB}"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a:t>
            </a:fld>
            <a:endParaRPr lang="en-CA" dirty="0"/>
          </a:p>
        </p:txBody>
      </p:sp>
    </p:spTree>
    <p:extLst>
      <p:ext uri="{BB962C8B-B14F-4D97-AF65-F5344CB8AC3E}">
        <p14:creationId xmlns:p14="http://schemas.microsoft.com/office/powerpoint/2010/main" val="2171802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Visual Analytics</a:t>
            </a:r>
          </a:p>
          <a:p>
            <a:pPr marL="359600" indent="-359600" defTabSz="916503">
              <a:defRPr/>
            </a:pPr>
            <a:r>
              <a:rPr lang="en-CA" dirty="0"/>
              <a:t>How does Visual Analytics actually make PPDM data visible</a:t>
            </a:r>
            <a:r>
              <a:rPr lang="en-CA" dirty="0" smtClean="0"/>
              <a:t>?</a:t>
            </a:r>
          </a:p>
          <a:p>
            <a:pPr marL="359600" indent="-359600" defTabSz="916503">
              <a:defRPr/>
            </a:pPr>
            <a:r>
              <a:rPr lang="en-CA" dirty="0" smtClean="0"/>
              <a:t>We’ve all heard the phrase: A picture is worth a thousand words</a:t>
            </a:r>
          </a:p>
          <a:p>
            <a:pPr marL="359600" indent="-359600" defTabSz="916503">
              <a:defRPr/>
            </a:pPr>
            <a:r>
              <a:rPr lang="en-CA" dirty="0" smtClean="0"/>
              <a:t>In a visual analytics context, a graph is </a:t>
            </a:r>
            <a:r>
              <a:rPr lang="en-CA" dirty="0"/>
              <a:t>worth </a:t>
            </a:r>
            <a:r>
              <a:rPr lang="en-CA" dirty="0" smtClean="0"/>
              <a:t>more than a </a:t>
            </a:r>
            <a:r>
              <a:rPr lang="en-CA" dirty="0"/>
              <a:t>thousand </a:t>
            </a:r>
            <a:r>
              <a:rPr lang="en-CA" dirty="0" smtClean="0"/>
              <a:t>rows of data</a:t>
            </a:r>
            <a:endParaRPr lang="en-CA" dirty="0"/>
          </a:p>
          <a:p>
            <a:pPr marL="0" indent="0">
              <a:buNone/>
            </a:pPr>
            <a:r>
              <a:rPr lang="en-CA" dirty="0"/>
              <a:t/>
            </a:r>
            <a:br>
              <a:rPr lang="en-CA" dirty="0"/>
            </a:b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B6644CF5-3670-4521-97D1-C71DFB312D63}"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10</a:t>
            </a:fld>
            <a:endParaRPr lang="en-CA" dirty="0"/>
          </a:p>
        </p:txBody>
      </p:sp>
    </p:spTree>
    <p:extLst>
      <p:ext uri="{BB962C8B-B14F-4D97-AF65-F5344CB8AC3E}">
        <p14:creationId xmlns:p14="http://schemas.microsoft.com/office/powerpoint/2010/main" val="49991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smtClean="0"/>
              <a:t>Questionable Analysis Goals</a:t>
            </a:r>
          </a:p>
          <a:p>
            <a:r>
              <a:rPr lang="en-CA" dirty="0" smtClean="0"/>
              <a:t>Let’s see how big data and visual analytics are used in Dilbert’s company</a:t>
            </a:r>
          </a:p>
          <a:p>
            <a:r>
              <a:rPr lang="en-CA" dirty="0" smtClean="0"/>
              <a:t>I need you to assemble a huge amount of totally incomprehensible data.</a:t>
            </a:r>
          </a:p>
          <a:p>
            <a:r>
              <a:rPr lang="en-CA" dirty="0" smtClean="0"/>
              <a:t>Make it boring so no one looks at it too closely.</a:t>
            </a:r>
          </a:p>
          <a:p>
            <a:r>
              <a:rPr lang="en-CA" dirty="0" smtClean="0"/>
              <a:t>I’m aiming for quantity over quality.</a:t>
            </a:r>
            <a:endParaRPr lang="en-CA" dirty="0"/>
          </a:p>
          <a:p>
            <a:r>
              <a:rPr lang="en-CA" dirty="0" smtClean="0"/>
              <a:t>Dilbert: Wednesday December 05, 2012</a:t>
            </a:r>
          </a:p>
          <a:p>
            <a:r>
              <a:rPr lang="en-CA" dirty="0" smtClean="0"/>
              <a:t>This is of course an extreme situation</a:t>
            </a:r>
          </a:p>
          <a:p>
            <a:r>
              <a:rPr lang="en-CA" dirty="0" smtClean="0"/>
              <a:t>But more practically, are </a:t>
            </a:r>
            <a:r>
              <a:rPr lang="en-CA" dirty="0" smtClean="0"/>
              <a:t>we making </a:t>
            </a:r>
            <a:r>
              <a:rPr lang="en-CA" dirty="0" smtClean="0"/>
              <a:t>the data management and query environment so complicated, that </a:t>
            </a:r>
            <a:r>
              <a:rPr lang="en-CA" dirty="0" smtClean="0"/>
              <a:t>our </a:t>
            </a:r>
            <a:r>
              <a:rPr lang="en-CA" dirty="0" smtClean="0"/>
              <a:t>sponsors and end-users have given up on seeing a valuable result?</a:t>
            </a:r>
          </a:p>
          <a:p>
            <a:r>
              <a:rPr lang="en-CA" dirty="0" smtClean="0"/>
              <a:t>Focus on a little data and </a:t>
            </a:r>
            <a:r>
              <a:rPr lang="en-CA" dirty="0" smtClean="0"/>
              <a:t>a few related </a:t>
            </a:r>
            <a:r>
              <a:rPr lang="en-CA" dirty="0" smtClean="0"/>
              <a:t>queries first</a:t>
            </a:r>
          </a:p>
          <a:p>
            <a:r>
              <a:rPr lang="en-CA" dirty="0" smtClean="0"/>
              <a:t>Too often we </a:t>
            </a:r>
            <a:r>
              <a:rPr lang="en-CA" dirty="0"/>
              <a:t>try </a:t>
            </a:r>
            <a:r>
              <a:rPr lang="en-CA" dirty="0" smtClean="0"/>
              <a:t>to improve the data management for most of the data first, before we turn our attention to the queries</a:t>
            </a:r>
          </a:p>
          <a:p>
            <a:r>
              <a:rPr lang="en-CA" dirty="0" smtClean="0"/>
              <a:t>This approach is doomed to failure because the organization loses interest before we reach the goal line</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420D2989-EBA3-45E6-891E-443D619DFDF6}"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11</a:t>
            </a:fld>
            <a:endParaRPr lang="en-CA"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223685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smtClean="0"/>
              <a:t>Visual Analytics Definition</a:t>
            </a:r>
          </a:p>
          <a:p>
            <a:pPr lvl="1"/>
            <a:r>
              <a:rPr lang="en-CA" dirty="0" smtClean="0"/>
              <a:t>Visual analytics is more than just visualization</a:t>
            </a:r>
          </a:p>
          <a:p>
            <a:pPr lvl="1"/>
            <a:r>
              <a:rPr lang="en-CA" dirty="0" smtClean="0"/>
              <a:t>Visual analytics is an integral approach to decision-making that combines visualization, human factors and data analysis</a:t>
            </a:r>
          </a:p>
          <a:p>
            <a:r>
              <a:rPr lang="en-CA" dirty="0" smtClean="0"/>
              <a:t>Visual analytics combines automated analysis techniques with interactive visualizations to enable:</a:t>
            </a:r>
          </a:p>
          <a:p>
            <a:pPr lvl="1"/>
            <a:r>
              <a:rPr lang="en-CA" dirty="0" smtClean="0"/>
              <a:t>Effective understanding</a:t>
            </a:r>
          </a:p>
          <a:p>
            <a:pPr lvl="1"/>
            <a:r>
              <a:rPr lang="en-CA" dirty="0" smtClean="0"/>
              <a:t>Reproducible reasoning </a:t>
            </a:r>
          </a:p>
          <a:p>
            <a:pPr lvl="1"/>
            <a:r>
              <a:rPr lang="en-CA" dirty="0" smtClean="0"/>
              <a:t>Defensible decision-making </a:t>
            </a:r>
          </a:p>
          <a:p>
            <a:r>
              <a:rPr lang="en-CA" dirty="0" smtClean="0"/>
              <a:t>in the context of large and complex datasets</a:t>
            </a:r>
          </a:p>
          <a:p>
            <a:r>
              <a:rPr lang="en-CA" dirty="0" smtClean="0"/>
              <a:t>Typical PPDM-based datastores certainly qualify as </a:t>
            </a:r>
            <a:r>
              <a:rPr lang="en-CA" dirty="0"/>
              <a:t>large and complex </a:t>
            </a:r>
            <a:r>
              <a:rPr lang="en-CA" dirty="0" smtClean="0"/>
              <a:t>datasets</a:t>
            </a:r>
          </a:p>
          <a:p>
            <a:r>
              <a:rPr lang="en-CA" dirty="0" smtClean="0"/>
              <a:t>I think of large as referring to the number of rows; often in the millions</a:t>
            </a:r>
          </a:p>
          <a:p>
            <a:r>
              <a:rPr lang="en-CA" dirty="0" smtClean="0"/>
              <a:t>Complex refers to the number of tables and number of foreign keys; often in the dozens or perhaps even in the low hundreds</a:t>
            </a:r>
          </a:p>
          <a:p>
            <a:r>
              <a:rPr lang="en-CA" dirty="0" smtClean="0"/>
              <a:t>Do you have an example </a:t>
            </a:r>
            <a:r>
              <a:rPr lang="en-CA" dirty="0"/>
              <a:t>where </a:t>
            </a:r>
            <a:r>
              <a:rPr lang="en-CA" dirty="0" smtClean="0"/>
              <a:t>you’ve applied Visual </a:t>
            </a:r>
            <a:r>
              <a:rPr lang="en-CA" dirty="0"/>
              <a:t>Analytics </a:t>
            </a:r>
            <a:r>
              <a:rPr lang="en-CA" dirty="0" smtClean="0"/>
              <a:t>and delivered significant business value?</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2C8BD879-52DB-4E90-B023-0D1DFE21E746}"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12</a:t>
            </a:fld>
            <a:endParaRPr lang="en-CA"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2368276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9600" indent="-359600" defTabSz="916503">
              <a:defRPr/>
            </a:pPr>
            <a:r>
              <a:rPr lang="en-CA" dirty="0" smtClean="0"/>
              <a:t>Visual Analytics</a:t>
            </a:r>
            <a:r>
              <a:rPr lang="en-CA" baseline="0" dirty="0" smtClean="0"/>
              <a:t> </a:t>
            </a:r>
            <a:r>
              <a:rPr lang="en-CA" dirty="0" smtClean="0"/>
              <a:t>Goal</a:t>
            </a:r>
          </a:p>
          <a:p>
            <a:pPr marL="719200" lvl="1" indent="-359600" defTabSz="916503">
              <a:buSzPct val="80000"/>
              <a:buFont typeface="Wingdings" pitchFamily="2" charset="2"/>
              <a:buChar char="q"/>
              <a:defRPr/>
            </a:pPr>
            <a:r>
              <a:rPr lang="en-CA" dirty="0" smtClean="0"/>
              <a:t>The goal of visual analytics is the creation of tools and techniques to enable people to:</a:t>
            </a:r>
          </a:p>
          <a:p>
            <a:r>
              <a:rPr lang="en-CA" dirty="0" smtClean="0"/>
              <a:t>Synthesize information and derive insight from massive, dynamic, ambiguous, and often conflicting data</a:t>
            </a:r>
          </a:p>
          <a:p>
            <a:r>
              <a:rPr lang="en-CA" dirty="0" smtClean="0"/>
              <a:t>Detect the expected and discover the unexpected</a:t>
            </a:r>
          </a:p>
          <a:p>
            <a:r>
              <a:rPr lang="en-CA" dirty="0" smtClean="0"/>
              <a:t>Provide timely, defensible, and understandable assessments</a:t>
            </a:r>
          </a:p>
          <a:p>
            <a:r>
              <a:rPr lang="en-CA" dirty="0" smtClean="0"/>
              <a:t>Communicate assessments effectively for action</a:t>
            </a:r>
          </a:p>
          <a:p>
            <a:r>
              <a:rPr lang="en-CA" dirty="0" smtClean="0"/>
              <a:t>Another way to state the goal is that finding actionable patterns</a:t>
            </a:r>
            <a:r>
              <a:rPr lang="en-CA" baseline="0" dirty="0" smtClean="0"/>
              <a:t> and relationships in torrents of numbers or endless rows in Excel spreadsheets is impossible; hence the need for visualization</a:t>
            </a:r>
          </a:p>
          <a:p>
            <a:r>
              <a:rPr lang="en-CA" baseline="0" dirty="0" smtClean="0"/>
              <a:t>Similarly, </a:t>
            </a:r>
            <a:r>
              <a:rPr lang="en-CA" dirty="0" smtClean="0"/>
              <a:t>finding actionable patterns</a:t>
            </a:r>
            <a:r>
              <a:rPr lang="en-CA" baseline="0" dirty="0" smtClean="0"/>
              <a:t> and relationships in databases accessed by a multitude of distinct applications is impossible</a:t>
            </a:r>
          </a:p>
          <a:p>
            <a:r>
              <a:rPr lang="en-CA" dirty="0" smtClean="0"/>
              <a:t>Have you experienced being unable to find a value in an Excel spreadsheet that you know is there?</a:t>
            </a:r>
          </a:p>
          <a:p>
            <a:r>
              <a:rPr lang="en-CA" dirty="0"/>
              <a:t>Visual </a:t>
            </a:r>
            <a:r>
              <a:rPr lang="en-CA" dirty="0" smtClean="0"/>
              <a:t>Analytics is not presenting the end-user with:</a:t>
            </a:r>
          </a:p>
          <a:p>
            <a:pPr lvl="1"/>
            <a:r>
              <a:rPr lang="en-CA" dirty="0"/>
              <a:t>A</a:t>
            </a:r>
            <a:r>
              <a:rPr lang="en-CA" dirty="0" smtClean="0"/>
              <a:t>n avalanche of monotonous data</a:t>
            </a:r>
          </a:p>
          <a:p>
            <a:pPr lvl="1"/>
            <a:r>
              <a:rPr lang="en-CA" dirty="0" smtClean="0"/>
              <a:t>A huge number of disparate applications</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E66041E9-701A-45BE-9E5F-97BDEF582D19}"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13</a:t>
            </a:fld>
            <a:endParaRPr lang="en-CA" dirty="0"/>
          </a:p>
        </p:txBody>
      </p:sp>
    </p:spTree>
    <p:extLst>
      <p:ext uri="{BB962C8B-B14F-4D97-AF65-F5344CB8AC3E}">
        <p14:creationId xmlns:p14="http://schemas.microsoft.com/office/powerpoint/2010/main" val="187151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53" y="2196579"/>
            <a:ext cx="6499270" cy="6922224"/>
          </a:xfrm>
        </p:spPr>
        <p:txBody>
          <a:bodyPr>
            <a:normAutofit/>
          </a:bodyPr>
          <a:lstStyle/>
          <a:p>
            <a:r>
              <a:rPr lang="en-CA" dirty="0" smtClean="0"/>
              <a:t>Let’s look briefly </a:t>
            </a:r>
            <a:r>
              <a:rPr lang="en-CA" dirty="0"/>
              <a:t>at some Visual Analytics </a:t>
            </a:r>
            <a:r>
              <a:rPr lang="en-CA" dirty="0" smtClean="0"/>
              <a:t>graphs</a:t>
            </a:r>
          </a:p>
          <a:p>
            <a:r>
              <a:rPr lang="en-CA" dirty="0" smtClean="0"/>
              <a:t>Producing Property </a:t>
            </a:r>
            <a:r>
              <a:rPr lang="en-CA" baseline="0" dirty="0" smtClean="0"/>
              <a:t>- </a:t>
            </a:r>
            <a:r>
              <a:rPr lang="en-CA" dirty="0" smtClean="0"/>
              <a:t>Profitability Analysis</a:t>
            </a:r>
          </a:p>
          <a:p>
            <a:r>
              <a:rPr lang="en-CA" dirty="0" smtClean="0"/>
              <a:t>This graph may look busy but it brings all the data you need to make informed decisions together in one place at one time</a:t>
            </a:r>
          </a:p>
          <a:p>
            <a:r>
              <a:rPr lang="en-CA" dirty="0" smtClean="0"/>
              <a:t>The data includes:</a:t>
            </a:r>
          </a:p>
          <a:p>
            <a:pPr lvl="1"/>
            <a:r>
              <a:rPr lang="en-CA" dirty="0" smtClean="0"/>
              <a:t>Gross revenue</a:t>
            </a:r>
          </a:p>
          <a:p>
            <a:pPr lvl="1"/>
            <a:r>
              <a:rPr lang="en-CA" dirty="0" smtClean="0"/>
              <a:t>Total expense</a:t>
            </a:r>
          </a:p>
          <a:p>
            <a:pPr lvl="1"/>
            <a:r>
              <a:rPr lang="en-CA" dirty="0" smtClean="0"/>
              <a:t>Net back or gross margin</a:t>
            </a:r>
          </a:p>
          <a:p>
            <a:pPr lvl="1"/>
            <a:r>
              <a:rPr lang="en-CA" dirty="0" smtClean="0"/>
              <a:t>Realized unit price in $/BOE</a:t>
            </a:r>
          </a:p>
          <a:p>
            <a:r>
              <a:rPr lang="en-CA" dirty="0" smtClean="0"/>
              <a:t>You don’t have to engage in mental contortions to see the whole picture</a:t>
            </a:r>
          </a:p>
          <a:p>
            <a:r>
              <a:rPr lang="en-CA" dirty="0" smtClean="0"/>
              <a:t>The key trend</a:t>
            </a:r>
            <a:r>
              <a:rPr lang="en-CA" baseline="0" dirty="0" smtClean="0"/>
              <a:t> here is that profitability is trending down significantly because unit sales price is trending down slightly while operating costs are trending up</a:t>
            </a:r>
          </a:p>
          <a:p>
            <a:r>
              <a:rPr lang="en-CA" dirty="0" smtClean="0"/>
              <a:t>Many analytic situations wrestle with the interplay of multiple variables</a:t>
            </a:r>
          </a:p>
          <a:p>
            <a:r>
              <a:rPr lang="en-CA" dirty="0" smtClean="0"/>
              <a:t>This interplay becomes confusing very quickly</a:t>
            </a:r>
          </a:p>
          <a:p>
            <a:r>
              <a:rPr lang="en-CA" dirty="0" smtClean="0"/>
              <a:t>Visual presentations like this help us to understand the issue/opportunity</a:t>
            </a:r>
          </a:p>
          <a:p>
            <a:r>
              <a:rPr lang="en-CA" dirty="0" smtClean="0"/>
              <a:t>From this graph we can drill in look at</a:t>
            </a:r>
            <a:r>
              <a:rPr lang="en-CA" baseline="0" dirty="0" smtClean="0"/>
              <a:t> individual wells</a:t>
            </a:r>
          </a:p>
          <a:p>
            <a:pPr lvl="1"/>
            <a:r>
              <a:rPr lang="en-CA" baseline="0" dirty="0" smtClean="0"/>
              <a:t>Often a few poorly performing wells are overshadowing the positive results from many reasonably performing wells</a:t>
            </a:r>
          </a:p>
          <a:p>
            <a:pPr lvl="1"/>
            <a:r>
              <a:rPr lang="en-CA" baseline="0" dirty="0" smtClean="0"/>
              <a:t>We want the engineers to focus their attention on the laggards</a:t>
            </a:r>
          </a:p>
          <a:p>
            <a:r>
              <a:rPr lang="en-CA" baseline="0" dirty="0" smtClean="0"/>
              <a:t>We can also drill in to look at volume, revenue or cost data</a:t>
            </a:r>
          </a:p>
          <a:p>
            <a:pPr lvl="1"/>
            <a:r>
              <a:rPr lang="en-CA" baseline="0" dirty="0" smtClean="0"/>
              <a:t>Sometimes a reasonable cost trend is being overshadowed by an adverse revenue trend as we’re experience currently in 2015</a:t>
            </a:r>
          </a:p>
          <a:p>
            <a:pPr lvl="1"/>
            <a:r>
              <a:rPr lang="en-CA" baseline="0" dirty="0" smtClean="0"/>
              <a:t>Sometimes a trend is an illusion because data problems are skewing the graph</a:t>
            </a:r>
          </a:p>
          <a:p>
            <a:r>
              <a:rPr lang="en-CA" dirty="0" smtClean="0"/>
              <a:t>Can you see how this graph can lead to quick, yet confident analysis?</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DE03E14E-EC54-4C71-9E11-7ACA3B281A5C}"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14</a:t>
            </a:fld>
            <a:endParaRPr lang="en-CA" dirty="0"/>
          </a:p>
        </p:txBody>
      </p:sp>
    </p:spTree>
    <p:extLst>
      <p:ext uri="{BB962C8B-B14F-4D97-AF65-F5344CB8AC3E}">
        <p14:creationId xmlns:p14="http://schemas.microsoft.com/office/powerpoint/2010/main" val="90903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Frac Analysis In VISAGE: How Adding More Stages Impacts Gas Production</a:t>
            </a:r>
          </a:p>
          <a:p>
            <a:pPr lvl="1"/>
            <a:r>
              <a:rPr lang="en-CA" dirty="0" smtClean="0"/>
              <a:t>http://www.visageinfo.com/2014/04/28/frac-analysis-in-visage-how-adding-more-stages-impacts-gas-production/</a:t>
            </a:r>
          </a:p>
          <a:p>
            <a:pPr lvl="0"/>
            <a:r>
              <a:rPr lang="en-CA" dirty="0" smtClean="0"/>
              <a:t>Jim G: There is clearly a trend towards higher well rates with more fracture stages.  To truly determine the impact of increased fracture stages alone we would need to add some additional filters, such as; operator, type and amount of frac fluids, cluster spacing, horizontal well length and the staging plus the amount of proppant . The variability of all of these frac characteristics are inherent in the distributions shown. We know that the industry trend has generally been toward bigger fracs, with more proppant and more fluid.  What we can see from this plot is that the combination of all of the above has been working.</a:t>
            </a:r>
          </a:p>
          <a:p>
            <a:pPr lvl="0"/>
            <a:endParaRPr lang="en-CA" dirty="0" smtClean="0"/>
          </a:p>
          <a:p>
            <a:pPr lvl="0"/>
            <a:r>
              <a:rPr lang="en-CA" dirty="0" smtClean="0"/>
              <a:t>What is interesting is that the distribution for the 9 to 13 stages is clearly better than the 5 to 9 stages.  The trend for 13 to 17 is similar across much of the distribution.  As expected we see additional mitigation of the downside as we introduce more stages.  The results for 21 and more stages would be genuine cause for a pause and re-assessment.  Again we would need to filter the data to assure that we have a consistent operator and technology being employed.  However, if they were consistent, the data would suggest that we have over capitalized when we have in excess of 13 stages.</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86733839-735B-43A0-9CBF-CAEF933F6B46}"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15</a:t>
            </a:fld>
            <a:endParaRPr lang="en-CA" dirty="0"/>
          </a:p>
        </p:txBody>
      </p:sp>
    </p:spTree>
    <p:extLst>
      <p:ext uri="{BB962C8B-B14F-4D97-AF65-F5344CB8AC3E}">
        <p14:creationId xmlns:p14="http://schemas.microsoft.com/office/powerpoint/2010/main" val="1973415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 . And here we have our data visualization team.</a:t>
            </a:r>
            <a:r>
              <a:rPr lang="en-CA" baseline="0" dirty="0" smtClean="0"/>
              <a:t> </a:t>
            </a:r>
            <a:r>
              <a:rPr lang="en-CA" dirty="0" smtClean="0"/>
              <a:t>Dave is our pie chart</a:t>
            </a:r>
            <a:r>
              <a:rPr lang="en-CA" baseline="0" dirty="0" smtClean="0"/>
              <a:t> </a:t>
            </a:r>
            <a:r>
              <a:rPr lang="en-CA" dirty="0" smtClean="0"/>
              <a:t>specialist,</a:t>
            </a:r>
            <a:r>
              <a:rPr lang="en-CA" baseline="0" dirty="0" smtClean="0"/>
              <a:t> </a:t>
            </a:r>
            <a:r>
              <a:rPr lang="en-CA" dirty="0" smtClean="0"/>
              <a:t>Lenny is into bar graphs,</a:t>
            </a:r>
            <a:r>
              <a:rPr lang="en-CA" baseline="0" dirty="0" smtClean="0"/>
              <a:t> </a:t>
            </a:r>
            <a:r>
              <a:rPr lang="en-CA" dirty="0" smtClean="0"/>
              <a:t>and Spence is our scatterplot designer</a:t>
            </a:r>
            <a:r>
              <a:rPr lang="en-CA" dirty="0" smtClean="0"/>
              <a:t>.</a:t>
            </a:r>
          </a:p>
          <a:p>
            <a:r>
              <a:rPr lang="en-CA" dirty="0" smtClean="0"/>
              <a:t>I’m not convinced a huge team or budget is required to deliver value from visual analytics</a:t>
            </a:r>
            <a:endParaRPr lang="en-CA" dirty="0" smtClean="0"/>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2CE1919B-0526-461F-9032-4FAE9D6437FA}"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16</a:t>
            </a:fld>
            <a:endParaRPr lang="en-CA" dirty="0"/>
          </a:p>
        </p:txBody>
      </p:sp>
    </p:spTree>
    <p:extLst>
      <p:ext uri="{BB962C8B-B14F-4D97-AF65-F5344CB8AC3E}">
        <p14:creationId xmlns:p14="http://schemas.microsoft.com/office/powerpoint/2010/main" val="316894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well downtime</a:t>
            </a:r>
            <a:r>
              <a:rPr lang="en-US" baseline="0" dirty="0" smtClean="0"/>
              <a:t> </a:t>
            </a:r>
            <a:r>
              <a:rPr lang="en-US" dirty="0" smtClean="0"/>
              <a:t>costing your company?</a:t>
            </a:r>
          </a:p>
          <a:p>
            <a:r>
              <a:rPr lang="en-US" dirty="0" smtClean="0"/>
              <a:t>This more sophisticated view </a:t>
            </a:r>
            <a:r>
              <a:rPr lang="en-US" dirty="0"/>
              <a:t>is much more useful that simple downtime </a:t>
            </a:r>
            <a:r>
              <a:rPr lang="en-US" dirty="0" smtClean="0"/>
              <a:t>chart of </a:t>
            </a:r>
            <a:r>
              <a:rPr lang="en-US" dirty="0"/>
              <a:t>hours </a:t>
            </a:r>
            <a:r>
              <a:rPr lang="en-US" dirty="0" smtClean="0"/>
              <a:t>by day or </a:t>
            </a:r>
            <a:r>
              <a:rPr lang="en-US" dirty="0"/>
              <a:t>hours as a percent of day or month</a:t>
            </a:r>
          </a:p>
          <a:p>
            <a:r>
              <a:rPr lang="en-US" dirty="0" smtClean="0"/>
              <a:t>The </a:t>
            </a:r>
            <a:r>
              <a:rPr lang="en-US" dirty="0" smtClean="0"/>
              <a:t>black line across the top</a:t>
            </a:r>
            <a:r>
              <a:rPr lang="en-US" baseline="0" dirty="0" smtClean="0"/>
              <a:t> is well capability volume</a:t>
            </a:r>
          </a:p>
          <a:p>
            <a:r>
              <a:rPr lang="en-US" baseline="0" dirty="0" smtClean="0"/>
              <a:t>The green histogram is actual production volume</a:t>
            </a:r>
          </a:p>
          <a:p>
            <a:r>
              <a:rPr lang="en-US" baseline="0" dirty="0" smtClean="0"/>
              <a:t>The other colored histograms are various reasons for lost production</a:t>
            </a:r>
          </a:p>
          <a:p>
            <a:r>
              <a:rPr lang="en-US" baseline="0" dirty="0" smtClean="0"/>
              <a:t>The bottom line is that this company’s production is falling due to downtime</a:t>
            </a:r>
          </a:p>
          <a:p>
            <a:r>
              <a:rPr lang="en-US" baseline="0" dirty="0" smtClean="0"/>
              <a:t>These charts can show you the whole company picture</a:t>
            </a:r>
          </a:p>
          <a:p>
            <a:r>
              <a:rPr lang="en-US" baseline="0" dirty="0" smtClean="0"/>
              <a:t>Then you can drill in by area, business unit, property and individual well to see where you need to focus your remedial work</a:t>
            </a:r>
          </a:p>
          <a:p>
            <a:r>
              <a:rPr lang="en-US" baseline="0" dirty="0" smtClean="0"/>
              <a:t>This chart shows downtime in terms of lost volume impact</a:t>
            </a:r>
          </a:p>
          <a:p>
            <a:pPr lvl="1"/>
            <a:r>
              <a:rPr lang="en-US" baseline="0" dirty="0" smtClean="0"/>
              <a:t>That works well for engineers</a:t>
            </a:r>
          </a:p>
          <a:p>
            <a:r>
              <a:rPr lang="en-US" baseline="0" dirty="0" smtClean="0"/>
              <a:t>You </a:t>
            </a:r>
            <a:r>
              <a:rPr lang="en-US" baseline="0" dirty="0" smtClean="0"/>
              <a:t>can also display downtime as net revenue lost</a:t>
            </a:r>
          </a:p>
          <a:p>
            <a:pPr lvl="1"/>
            <a:r>
              <a:rPr lang="en-US" baseline="0" dirty="0" smtClean="0"/>
              <a:t>That panics senior management and the financial accountants</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B9AE3B7D-945D-47B9-90CB-AD23EA8C21E0}"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17</a:t>
            </a:fld>
            <a:endParaRPr lang="en-CA" dirty="0"/>
          </a:p>
        </p:txBody>
      </p:sp>
    </p:spTree>
    <p:extLst>
      <p:ext uri="{BB962C8B-B14F-4D97-AF65-F5344CB8AC3E}">
        <p14:creationId xmlns:p14="http://schemas.microsoft.com/office/powerpoint/2010/main" val="808969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hdr" sz="quarter"/>
          </p:nvPr>
        </p:nvSpPr>
        <p:spPr>
          <a:ln/>
        </p:spPr>
        <p:txBody>
          <a:bodyPr/>
          <a:lstStyle/>
          <a:p>
            <a:r>
              <a:rPr lang="en-US" dirty="0" smtClean="0"/>
              <a:t>Corvelle Consulting</a:t>
            </a:r>
            <a:endParaRPr lang="en-US" dirty="0"/>
          </a:p>
        </p:txBody>
      </p:sp>
      <p:sp>
        <p:nvSpPr>
          <p:cNvPr id="5" name="Rectangle 7"/>
          <p:cNvSpPr>
            <a:spLocks noGrp="1" noChangeArrowheads="1"/>
          </p:cNvSpPr>
          <p:nvPr>
            <p:ph type="dt" idx="1"/>
          </p:nvPr>
        </p:nvSpPr>
        <p:spPr>
          <a:ln/>
        </p:spPr>
        <p:txBody>
          <a:bodyPr/>
          <a:lstStyle/>
          <a:p>
            <a:fld id="{FB88461A-68E7-493B-A2D6-A336412AABA0}" type="datetime1">
              <a:rPr lang="en-US" smtClean="0"/>
              <a:t>9/11/2015</a:t>
            </a:fld>
            <a:endParaRPr lang="en-US" dirty="0"/>
          </a:p>
        </p:txBody>
      </p:sp>
      <p:sp>
        <p:nvSpPr>
          <p:cNvPr id="6" name="Rectangle 8"/>
          <p:cNvSpPr>
            <a:spLocks noGrp="1" noChangeArrowheads="1"/>
          </p:cNvSpPr>
          <p:nvPr>
            <p:ph type="ftr" sz="quarter" idx="4"/>
          </p:nvPr>
        </p:nvSpPr>
        <p:spPr>
          <a:ln/>
        </p:spPr>
        <p:txBody>
          <a:bodyPr/>
          <a:lstStyle/>
          <a:p>
            <a:r>
              <a:rPr lang="en-CA" dirty="0" smtClean="0"/>
              <a:t>How Visual Analytics adds value to PPDM Datastores</a:t>
            </a:r>
            <a:endParaRPr lang="en-US" dirty="0"/>
          </a:p>
        </p:txBody>
      </p:sp>
      <p:sp>
        <p:nvSpPr>
          <p:cNvPr id="7" name="Rectangle 9"/>
          <p:cNvSpPr>
            <a:spLocks noGrp="1" noChangeArrowheads="1"/>
          </p:cNvSpPr>
          <p:nvPr>
            <p:ph type="sldNum" sz="quarter" idx="5"/>
          </p:nvPr>
        </p:nvSpPr>
        <p:spPr>
          <a:ln/>
        </p:spPr>
        <p:txBody>
          <a:bodyPr/>
          <a:lstStyle/>
          <a:p>
            <a:fld id="{C4142B07-E882-490C-99E8-04256FFEEC13}" type="slidenum">
              <a:rPr lang="en-US" smtClean="0"/>
              <a:pPr/>
              <a:t>18</a:t>
            </a:fld>
            <a:endParaRPr lang="en-US" dirty="0"/>
          </a:p>
        </p:txBody>
      </p:sp>
      <p:sp>
        <p:nvSpPr>
          <p:cNvPr id="841730" name="Rectangle 2"/>
          <p:cNvSpPr>
            <a:spLocks noGrp="1" noRot="1" noChangeAspect="1" noChangeArrowheads="1" noTextEdit="1"/>
          </p:cNvSpPr>
          <p:nvPr>
            <p:ph type="sldImg"/>
          </p:nvPr>
        </p:nvSpPr>
        <p:spPr>
          <a:xfrm>
            <a:off x="3351213" y="0"/>
            <a:ext cx="2651125" cy="1987550"/>
          </a:xfrm>
          <a:ln/>
        </p:spPr>
      </p:sp>
      <p:sp>
        <p:nvSpPr>
          <p:cNvPr id="841731" name="Rectangle 3"/>
          <p:cNvSpPr>
            <a:spLocks noGrp="1" noChangeArrowheads="1"/>
          </p:cNvSpPr>
          <p:nvPr>
            <p:ph type="body" idx="1"/>
          </p:nvPr>
        </p:nvSpPr>
        <p:spPr>
          <a:xfrm>
            <a:off x="155787" y="1691834"/>
            <a:ext cx="6620933" cy="6991668"/>
          </a:xfrm>
        </p:spPr>
        <p:txBody>
          <a:bodyPr/>
          <a:lstStyle/>
          <a:p>
            <a:pPr lvl="0"/>
            <a:r>
              <a:rPr lang="en-US" dirty="0" smtClean="0"/>
              <a:t>Daily Production Variance</a:t>
            </a:r>
          </a:p>
          <a:p>
            <a:pPr lvl="0"/>
            <a:r>
              <a:rPr lang="en-CA" dirty="0" smtClean="0"/>
              <a:t>Here’s an oil &amp; gas example of using visual analytics to better understand daily production variance</a:t>
            </a:r>
          </a:p>
          <a:p>
            <a:pPr lvl="0"/>
            <a:r>
              <a:rPr lang="en-CA" dirty="0" smtClean="0"/>
              <a:t>You’ll immediately see that the data is presented in a clear and understandable way</a:t>
            </a:r>
          </a:p>
          <a:p>
            <a:pPr lvl="0"/>
            <a:r>
              <a:rPr lang="en-CA" dirty="0" smtClean="0"/>
              <a:t>Values from the daily production database are</a:t>
            </a:r>
            <a:r>
              <a:rPr lang="en-CA" baseline="0" dirty="0" smtClean="0"/>
              <a:t> displayed</a:t>
            </a:r>
          </a:p>
          <a:p>
            <a:pPr lvl="0"/>
            <a:r>
              <a:rPr lang="en-CA" baseline="0" dirty="0" smtClean="0"/>
              <a:t>The variance calculations are predefined so there’s high confidence there are no arithmetic issues</a:t>
            </a:r>
          </a:p>
          <a:p>
            <a:pPr lvl="0"/>
            <a:r>
              <a:rPr lang="en-CA" dirty="0" smtClean="0"/>
              <a:t>If you just looked at the top line, you’d think that daily gas production is doing reasonably OK</a:t>
            </a:r>
          </a:p>
          <a:p>
            <a:pPr lvl="0"/>
            <a:r>
              <a:rPr lang="en-CA" dirty="0" smtClean="0"/>
              <a:t>However, the histograms point to significant but undesirable day to day swings that merit more attention</a:t>
            </a:r>
          </a:p>
          <a:p>
            <a:pPr lvl="0"/>
            <a:r>
              <a:rPr lang="en-CA" dirty="0" smtClean="0"/>
              <a:t>What’s not obvious in</a:t>
            </a:r>
            <a:r>
              <a:rPr lang="en-CA" baseline="0" dirty="0" smtClean="0"/>
              <a:t> this image </a:t>
            </a:r>
            <a:r>
              <a:rPr lang="en-CA" dirty="0" smtClean="0"/>
              <a:t>is that all the graphic elements are clickable to drill into the data:</a:t>
            </a:r>
          </a:p>
          <a:p>
            <a:pPr lvl="1"/>
            <a:r>
              <a:rPr lang="en-CA" dirty="0" smtClean="0"/>
              <a:t>To narrow down on the source of the problem</a:t>
            </a:r>
            <a:r>
              <a:rPr lang="en-CA" baseline="0" dirty="0" smtClean="0"/>
              <a:t> variance</a:t>
            </a:r>
          </a:p>
          <a:p>
            <a:pPr lvl="1"/>
            <a:r>
              <a:rPr lang="en-CA" dirty="0" smtClean="0"/>
              <a:t>To present the data on another chart for a different view</a:t>
            </a:r>
          </a:p>
          <a:p>
            <a:pPr lvl="1"/>
            <a:r>
              <a:rPr lang="en-CA" dirty="0" smtClean="0"/>
              <a:t>By changing the date range</a:t>
            </a:r>
          </a:p>
          <a:p>
            <a:pPr lvl="1"/>
            <a:r>
              <a:rPr lang="en-CA" dirty="0" smtClean="0"/>
              <a:t>By changing the line</a:t>
            </a:r>
            <a:r>
              <a:rPr lang="en-CA" baseline="0" dirty="0" smtClean="0"/>
              <a:t> types or colors with a single click</a:t>
            </a:r>
            <a:endParaRPr lang="en-CA" dirty="0" smtClean="0"/>
          </a:p>
          <a:p>
            <a:pPr lvl="0"/>
            <a:endParaRPr lang="en-US" dirty="0" smtClean="0"/>
          </a:p>
        </p:txBody>
      </p:sp>
    </p:spTree>
    <p:extLst>
      <p:ext uri="{BB962C8B-B14F-4D97-AF65-F5344CB8AC3E}">
        <p14:creationId xmlns:p14="http://schemas.microsoft.com/office/powerpoint/2010/main" val="2076454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Big data will overwhelm</a:t>
            </a:r>
            <a:r>
              <a:rPr lang="en-CA" baseline="0" dirty="0" smtClean="0"/>
              <a:t> </a:t>
            </a:r>
            <a:r>
              <a:rPr lang="en-CA" dirty="0" smtClean="0"/>
              <a:t>our organization</a:t>
            </a:r>
            <a:r>
              <a:rPr lang="en-CA" baseline="0" dirty="0" smtClean="0"/>
              <a:t> just </a:t>
            </a:r>
            <a:r>
              <a:rPr lang="en-CA" dirty="0" smtClean="0"/>
              <a:t>like this flaming asteroid can obliterate our planet!</a:t>
            </a:r>
          </a:p>
          <a:p>
            <a:r>
              <a:rPr lang="en-CA" dirty="0" smtClean="0"/>
              <a:t>Don’t worry,</a:t>
            </a:r>
            <a:r>
              <a:rPr lang="en-CA" baseline="0" dirty="0" smtClean="0"/>
              <a:t> </a:t>
            </a:r>
            <a:r>
              <a:rPr lang="en-CA" dirty="0" smtClean="0"/>
              <a:t>I’ll call Bruce Willis!</a:t>
            </a:r>
          </a:p>
          <a:p>
            <a:endParaRPr lang="en-CA" dirty="0" smtClean="0"/>
          </a:p>
          <a:p>
            <a:r>
              <a:rPr lang="en-CA" dirty="0" smtClean="0"/>
              <a:t>Even</a:t>
            </a:r>
            <a:r>
              <a:rPr lang="en-CA" baseline="0" dirty="0" smtClean="0"/>
              <a:t> i</a:t>
            </a:r>
            <a:r>
              <a:rPr lang="en-CA" dirty="0" smtClean="0"/>
              <a:t>f you view big data as big crisis with the power to crush or incinerate your organization, I doubt that calling Bruce Willis of Armageddon fame will solve the problem</a:t>
            </a:r>
          </a:p>
          <a:p>
            <a:r>
              <a:rPr lang="en-CA" dirty="0" smtClean="0"/>
              <a:t>However, employing visual analytics with PPDM will deliver value from all the data you’re collecting</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073AF49C-5036-45C2-937C-E8EDA25F9CCA}"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19</a:t>
            </a:fld>
            <a:endParaRPr lang="en-CA" dirty="0"/>
          </a:p>
        </p:txBody>
      </p:sp>
    </p:spTree>
    <p:extLst>
      <p:ext uri="{BB962C8B-B14F-4D97-AF65-F5344CB8AC3E}">
        <p14:creationId xmlns:p14="http://schemas.microsoft.com/office/powerpoint/2010/main" val="145881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Title: </a:t>
            </a:r>
            <a:r>
              <a:rPr lang="en-CA" dirty="0" smtClean="0"/>
              <a:t>Yogi Schulz</a:t>
            </a:r>
            <a:r>
              <a:rPr lang="en-CA" baseline="0" dirty="0" smtClean="0"/>
              <a:t> - </a:t>
            </a:r>
            <a:r>
              <a:rPr lang="en-CA" dirty="0" smtClean="0"/>
              <a:t>Biography</a:t>
            </a:r>
          </a:p>
          <a:p>
            <a:r>
              <a:rPr lang="en-CA" dirty="0" smtClean="0"/>
              <a:t>Who am I?</a:t>
            </a:r>
          </a:p>
          <a:p>
            <a:r>
              <a:rPr lang="en-CA" dirty="0" smtClean="0"/>
              <a:t>I’m a Partner of Corvelle Consulting</a:t>
            </a:r>
          </a:p>
          <a:p>
            <a:r>
              <a:rPr lang="en-CA" dirty="0" smtClean="0"/>
              <a:t>We offer information technology related management consulting</a:t>
            </a:r>
          </a:p>
          <a:p>
            <a:r>
              <a:rPr lang="en-CA" dirty="0" smtClean="0"/>
              <a:t>We have executed many project management and systems development assignments for our clients</a:t>
            </a:r>
          </a:p>
          <a:p>
            <a:r>
              <a:rPr lang="en-CA" dirty="0" smtClean="0"/>
              <a:t>Many of our clients operate in the upstream oil &amp; gas industry</a:t>
            </a:r>
          </a:p>
          <a:p>
            <a:r>
              <a:rPr lang="en-CA" dirty="0" smtClean="0"/>
              <a:t>I have written many columns for Computing Canada.  These columns have tended to focus on project management and systems development themes.  The audience is composed largely of IT executives and managers</a:t>
            </a:r>
          </a:p>
          <a:p>
            <a:r>
              <a:rPr lang="en-CA" dirty="0" smtClean="0"/>
              <a:t>For two years, I wrote columns for the Microsoft website.  These columns described useful responses to IT developments for a general audience of business managers</a:t>
            </a:r>
          </a:p>
          <a:p>
            <a:pPr marL="359600" indent="-359600" defTabSz="916503">
              <a:defRPr/>
            </a:pPr>
            <a:r>
              <a:rPr lang="en-CA" dirty="0" smtClean="0"/>
              <a:t>For a while I was a CBC Radio guest with an information technology theme</a:t>
            </a:r>
          </a:p>
          <a:p>
            <a:pPr marL="359600" indent="-359600" defTabSz="916503">
              <a:defRPr/>
            </a:pPr>
            <a:r>
              <a:rPr lang="en-CA" dirty="0" smtClean="0"/>
              <a:t>For twenty years I served as a PPDM Association board member</a:t>
            </a:r>
          </a:p>
          <a:p>
            <a:r>
              <a:rPr lang="en-CA" dirty="0" smtClean="0"/>
              <a:t>I’ve participated in many industry conferences as a presenter:</a:t>
            </a:r>
          </a:p>
          <a:p>
            <a:pPr lvl="1"/>
            <a:r>
              <a:rPr lang="en-CA" dirty="0" smtClean="0"/>
              <a:t>Project World - 6 years</a:t>
            </a:r>
          </a:p>
          <a:p>
            <a:pPr lvl="1"/>
            <a:r>
              <a:rPr lang="en-CA" dirty="0" smtClean="0"/>
              <a:t>PMI</a:t>
            </a:r>
            <a:r>
              <a:rPr lang="en-CA" baseline="0" dirty="0" smtClean="0"/>
              <a:t> SAC – 3 years</a:t>
            </a:r>
            <a:endParaRPr lang="en-CA" dirty="0" smtClean="0"/>
          </a:p>
          <a:p>
            <a:pPr lvl="1"/>
            <a:r>
              <a:rPr lang="en-CA" dirty="0" smtClean="0"/>
              <a:t>PMI - Information Systems SIG – 2 years</a:t>
            </a:r>
          </a:p>
          <a:p>
            <a:pPr lvl="1"/>
            <a:r>
              <a:rPr lang="en-CA" dirty="0" smtClean="0"/>
              <a:t>Professional Petroleum Data Management Association -</a:t>
            </a:r>
            <a:r>
              <a:rPr lang="en-CA" baseline="0" dirty="0" smtClean="0"/>
              <a:t> </a:t>
            </a:r>
            <a:r>
              <a:rPr lang="en-CA" dirty="0" smtClean="0"/>
              <a:t>PPDM Association - several years</a:t>
            </a:r>
            <a:endParaRPr lang="en-CA" dirty="0"/>
          </a:p>
        </p:txBody>
      </p:sp>
      <p:sp>
        <p:nvSpPr>
          <p:cNvPr id="4" name="Slide Number Placeholder 3"/>
          <p:cNvSpPr>
            <a:spLocks noGrp="1"/>
          </p:cNvSpPr>
          <p:nvPr>
            <p:ph type="sldNum" sz="quarter" idx="10"/>
          </p:nvPr>
        </p:nvSpPr>
        <p:spPr/>
        <p:txBody>
          <a:bodyPr/>
          <a:lstStyle/>
          <a:p>
            <a:fld id="{D17F4F8E-242F-4F90-80F7-4229B651482A}" type="slidenum">
              <a:rPr lang="en-CA" smtClean="0"/>
              <a:pPr/>
              <a:t>2</a:t>
            </a:fld>
            <a:endParaRPr lang="en-CA" dirty="0"/>
          </a:p>
        </p:txBody>
      </p:sp>
      <p:sp>
        <p:nvSpPr>
          <p:cNvPr id="5" name="Date Placeholder 4"/>
          <p:cNvSpPr>
            <a:spLocks noGrp="1"/>
          </p:cNvSpPr>
          <p:nvPr>
            <p:ph type="dt" idx="11"/>
          </p:nvPr>
        </p:nvSpPr>
        <p:spPr/>
        <p:txBody>
          <a:bodyPr/>
          <a:lstStyle/>
          <a:p>
            <a:fld id="{89D59385-9A6E-47ED-B4D7-614D6AAF44FC}"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Header Placeholder 6"/>
          <p:cNvSpPr>
            <a:spLocks noGrp="1"/>
          </p:cNvSpPr>
          <p:nvPr>
            <p:ph type="hdr" sz="quarter" idx="13"/>
          </p:nvPr>
        </p:nvSpPr>
        <p:spPr/>
        <p:txBody>
          <a:bodyPr/>
          <a:lstStyle/>
          <a:p>
            <a:r>
              <a:rPr lang="en-CA" dirty="0" smtClean="0"/>
              <a:t>Corvelle Consulting</a:t>
            </a:r>
            <a:endParaRPr lang="en-CA" dirty="0"/>
          </a:p>
        </p:txBody>
      </p:sp>
      <p:sp>
        <p:nvSpPr>
          <p:cNvPr id="19" name="Slide Image Placeholder 18"/>
          <p:cNvSpPr>
            <a:spLocks noGrp="1" noRot="1" noChangeAspect="1"/>
          </p:cNvSpPr>
          <p:nvPr>
            <p:ph type="sldImg"/>
          </p:nvPr>
        </p:nvSpPr>
        <p:spPr>
          <a:xfrm>
            <a:off x="2733675" y="0"/>
            <a:ext cx="3100388" cy="2324100"/>
          </a:xfrm>
        </p:spPr>
      </p:sp>
    </p:spTree>
    <p:extLst>
      <p:ext uri="{BB962C8B-B14F-4D97-AF65-F5344CB8AC3E}">
        <p14:creationId xmlns:p14="http://schemas.microsoft.com/office/powerpoint/2010/main" val="1618313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Well Type Curve Analysis</a:t>
            </a:r>
          </a:p>
          <a:p>
            <a:r>
              <a:rPr lang="en-CA" dirty="0" smtClean="0"/>
              <a:t>In this analysis we are</a:t>
            </a:r>
            <a:r>
              <a:rPr lang="en-CA" baseline="0" dirty="0" smtClean="0"/>
              <a:t> comparing the production rate of a selected set of wells to a type curve, the black line, that we’ve developed for the area</a:t>
            </a:r>
          </a:p>
          <a:p>
            <a:r>
              <a:rPr lang="en-CA" dirty="0" smtClean="0"/>
              <a:t>We use the type curve to see how the wells are performing relative to expectation and how they are performing compared to each other</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7F5D5453-6E20-436C-8517-DB28B4DD55DB}"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20</a:t>
            </a:fld>
            <a:endParaRPr lang="en-CA" dirty="0"/>
          </a:p>
        </p:txBody>
      </p:sp>
    </p:spTree>
    <p:extLst>
      <p:ext uri="{BB962C8B-B14F-4D97-AF65-F5344CB8AC3E}">
        <p14:creationId xmlns:p14="http://schemas.microsoft.com/office/powerpoint/2010/main" val="2379161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 Analysis: Comparison of Actuals Sales to Estimates</a:t>
            </a:r>
          </a:p>
          <a:p>
            <a:r>
              <a:rPr lang="en-US" dirty="0" smtClean="0"/>
              <a:t>A picture is worth a thousand rows of data, allowing you </a:t>
            </a:r>
            <a:r>
              <a:rPr lang="en-US" dirty="0" smtClean="0"/>
              <a:t>to easily identify </a:t>
            </a:r>
            <a:r>
              <a:rPr lang="en-US" dirty="0" smtClean="0"/>
              <a:t>the areas of greatest concern</a:t>
            </a:r>
          </a:p>
          <a:p>
            <a:r>
              <a:rPr lang="en-US" dirty="0" smtClean="0"/>
              <a:t>This visual shows a scatter plot of percent variance vs. volume variance between estimated sales volumes (from field data capture) and actual sales volumes (from accounting)</a:t>
            </a:r>
          </a:p>
          <a:p>
            <a:r>
              <a:rPr lang="en-US" dirty="0" smtClean="0"/>
              <a:t>The two areas outlined are where the variance percent exceeds 15% and the volumes are significant</a:t>
            </a:r>
          </a:p>
          <a:p>
            <a:r>
              <a:rPr lang="en-US" dirty="0" smtClean="0"/>
              <a:t>Now your business analysts can focus their attention on a targeted group of wells</a:t>
            </a:r>
          </a:p>
          <a:p>
            <a:r>
              <a:rPr lang="en-US" dirty="0" smtClean="0"/>
              <a:t>This</a:t>
            </a:r>
            <a:r>
              <a:rPr lang="en-US" baseline="0" dirty="0" smtClean="0"/>
              <a:t> analysis will improve your forecasts, improve your accruals and identify cash receipts coding errors</a:t>
            </a:r>
            <a:endParaRPr lang="en-US" dirty="0" smtClean="0"/>
          </a:p>
          <a:p>
            <a:r>
              <a:rPr lang="en-US" dirty="0" smtClean="0"/>
              <a:t>With good visual analytics software, the effort to create this chart is measured in minutes; with Excel and data access or integration issues you are looking at hours or days</a:t>
            </a:r>
          </a:p>
          <a:p>
            <a:r>
              <a:rPr lang="en-US" dirty="0" smtClean="0"/>
              <a:t>I’ve shown you a few example charts that illustrate:</a:t>
            </a:r>
          </a:p>
          <a:p>
            <a:pPr lvl="1"/>
            <a:r>
              <a:rPr lang="en-US" dirty="0" smtClean="0"/>
              <a:t>The variety of analysis that is possible</a:t>
            </a:r>
          </a:p>
          <a:p>
            <a:pPr lvl="1"/>
            <a:r>
              <a:rPr lang="en-US" dirty="0" smtClean="0"/>
              <a:t>The variety of charts that can be produced</a:t>
            </a:r>
          </a:p>
          <a:p>
            <a:pPr lvl="1"/>
            <a:r>
              <a:rPr lang="en-US" dirty="0" smtClean="0"/>
              <a:t>The variety of business situations where visual analytics can be deployed</a:t>
            </a:r>
          </a:p>
          <a:p>
            <a:r>
              <a:rPr lang="en-US" dirty="0" smtClean="0"/>
              <a:t>Have I sparked any ideas you want to explore further when you return to your office?</a:t>
            </a:r>
          </a:p>
          <a:p>
            <a:r>
              <a:rPr lang="en-US" dirty="0" smtClean="0"/>
              <a:t>Do you want to share a few ideas?</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59F3BDF3-797D-4B73-AC6A-E2916FA8A34A}"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21</a:t>
            </a:fld>
            <a:endParaRPr lang="en-CA" dirty="0"/>
          </a:p>
        </p:txBody>
      </p:sp>
    </p:spTree>
    <p:extLst>
      <p:ext uri="{BB962C8B-B14F-4D97-AF65-F5344CB8AC3E}">
        <p14:creationId xmlns:p14="http://schemas.microsoft.com/office/powerpoint/2010/main" val="1037297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hdr" sz="quarter"/>
          </p:nvPr>
        </p:nvSpPr>
        <p:spPr>
          <a:ln/>
        </p:spPr>
        <p:txBody>
          <a:bodyPr/>
          <a:lstStyle/>
          <a:p>
            <a:r>
              <a:rPr lang="en-US" dirty="0" smtClean="0"/>
              <a:t>Corvelle Consulting</a:t>
            </a:r>
            <a:endParaRPr lang="en-US" dirty="0"/>
          </a:p>
        </p:txBody>
      </p:sp>
      <p:sp>
        <p:nvSpPr>
          <p:cNvPr id="5" name="Rectangle 7"/>
          <p:cNvSpPr>
            <a:spLocks noGrp="1" noChangeArrowheads="1"/>
          </p:cNvSpPr>
          <p:nvPr>
            <p:ph type="dt" idx="1"/>
          </p:nvPr>
        </p:nvSpPr>
        <p:spPr>
          <a:ln/>
        </p:spPr>
        <p:txBody>
          <a:bodyPr/>
          <a:lstStyle/>
          <a:p>
            <a:fld id="{0536B0AE-3904-4CF4-8D2C-E3B0ECCB3F4A}" type="datetime1">
              <a:rPr lang="en-US" smtClean="0"/>
              <a:t>9/11/2015</a:t>
            </a:fld>
            <a:endParaRPr lang="en-US" dirty="0"/>
          </a:p>
        </p:txBody>
      </p:sp>
      <p:sp>
        <p:nvSpPr>
          <p:cNvPr id="6" name="Rectangle 8"/>
          <p:cNvSpPr>
            <a:spLocks noGrp="1" noChangeArrowheads="1"/>
          </p:cNvSpPr>
          <p:nvPr>
            <p:ph type="ftr" sz="quarter" idx="4"/>
          </p:nvPr>
        </p:nvSpPr>
        <p:spPr>
          <a:ln/>
        </p:spPr>
        <p:txBody>
          <a:bodyPr/>
          <a:lstStyle/>
          <a:p>
            <a:r>
              <a:rPr lang="en-CA" dirty="0" smtClean="0"/>
              <a:t>How Visual Analytics adds value to PPDM Datastores</a:t>
            </a:r>
            <a:endParaRPr lang="en-US" dirty="0"/>
          </a:p>
        </p:txBody>
      </p:sp>
      <p:sp>
        <p:nvSpPr>
          <p:cNvPr id="7" name="Rectangle 9"/>
          <p:cNvSpPr>
            <a:spLocks noGrp="1" noChangeArrowheads="1"/>
          </p:cNvSpPr>
          <p:nvPr>
            <p:ph type="sldNum" sz="quarter" idx="5"/>
          </p:nvPr>
        </p:nvSpPr>
        <p:spPr>
          <a:ln/>
        </p:spPr>
        <p:txBody>
          <a:bodyPr/>
          <a:lstStyle/>
          <a:p>
            <a:fld id="{AE46C685-928C-423A-AE96-706C5AF7E2E4}" type="slidenum">
              <a:rPr lang="en-US"/>
              <a:pPr/>
              <a:t>22</a:t>
            </a:fld>
            <a:endParaRPr lang="en-US" dirty="0"/>
          </a:p>
        </p:txBody>
      </p:sp>
      <p:sp>
        <p:nvSpPr>
          <p:cNvPr id="642050" name="Rectangle 2"/>
          <p:cNvSpPr>
            <a:spLocks noGrp="1" noRot="1" noChangeAspect="1" noChangeArrowheads="1" noTextEdit="1"/>
          </p:cNvSpPr>
          <p:nvPr>
            <p:ph type="sldImg"/>
          </p:nvPr>
        </p:nvSpPr>
        <p:spPr>
          <a:xfrm>
            <a:off x="3351213" y="0"/>
            <a:ext cx="2651125" cy="1987550"/>
          </a:xfrm>
          <a:ln/>
        </p:spPr>
      </p:sp>
      <p:sp>
        <p:nvSpPr>
          <p:cNvPr id="642051" name="Rectangle 3"/>
          <p:cNvSpPr>
            <a:spLocks noGrp="1" noChangeArrowheads="1"/>
          </p:cNvSpPr>
          <p:nvPr>
            <p:ph type="body" idx="1"/>
          </p:nvPr>
        </p:nvSpPr>
        <p:spPr>
          <a:xfrm>
            <a:off x="155787" y="1714024"/>
            <a:ext cx="6620933" cy="6991668"/>
          </a:xfrm>
        </p:spPr>
        <p:txBody>
          <a:bodyPr/>
          <a:lstStyle/>
          <a:p>
            <a:r>
              <a:rPr lang="en-US" dirty="0" smtClean="0"/>
              <a:t>Recommendations</a:t>
            </a:r>
          </a:p>
          <a:p>
            <a:pPr lvl="1"/>
            <a:r>
              <a:rPr lang="en-US" dirty="0" smtClean="0"/>
              <a:t>Here are some recommendations to consider</a:t>
            </a:r>
          </a:p>
          <a:p>
            <a:r>
              <a:rPr lang="en-CA" dirty="0" smtClean="0"/>
              <a:t>Improve your data management processes with PPDM</a:t>
            </a:r>
          </a:p>
          <a:p>
            <a:pPr lvl="1"/>
            <a:r>
              <a:rPr lang="en-CA" dirty="0" smtClean="0"/>
              <a:t>Visual analytics illuminates data quality problems that undoubtedly exist across your various datastores that underlie</a:t>
            </a:r>
            <a:r>
              <a:rPr lang="en-CA" baseline="0" dirty="0" smtClean="0"/>
              <a:t> your application portfolio</a:t>
            </a:r>
          </a:p>
          <a:p>
            <a:pPr lvl="1"/>
            <a:r>
              <a:rPr lang="en-CA" baseline="0" dirty="0" smtClean="0"/>
              <a:t>Expect to allocate some resources to </a:t>
            </a:r>
            <a:r>
              <a:rPr lang="en-CA" dirty="0" smtClean="0"/>
              <a:t>data quality </a:t>
            </a:r>
          </a:p>
          <a:p>
            <a:r>
              <a:rPr lang="en-CA" dirty="0" smtClean="0"/>
              <a:t>Identify an operational problem</a:t>
            </a:r>
          </a:p>
          <a:p>
            <a:pPr lvl="1"/>
            <a:r>
              <a:rPr lang="en-CA" dirty="0" smtClean="0"/>
              <a:t>You can likely identify a few operational problems that could be addressed by bringing better data to the workstations of key staff involved</a:t>
            </a:r>
          </a:p>
          <a:p>
            <a:pPr lvl="1"/>
            <a:r>
              <a:rPr lang="en-CA" dirty="0" smtClean="0"/>
              <a:t>Pick one problem that’s modest in scope</a:t>
            </a:r>
            <a:r>
              <a:rPr lang="en-CA" baseline="0" dirty="0" smtClean="0"/>
              <a:t> and </a:t>
            </a:r>
            <a:r>
              <a:rPr lang="en-CA" dirty="0" smtClean="0"/>
              <a:t>where the</a:t>
            </a:r>
            <a:r>
              <a:rPr lang="en-CA" baseline="0" dirty="0" smtClean="0"/>
              <a:t> business is demonstrating some interest, energy and leadership</a:t>
            </a:r>
            <a:endParaRPr lang="en-CA" dirty="0" smtClean="0"/>
          </a:p>
          <a:p>
            <a:r>
              <a:rPr lang="en-CA" dirty="0" smtClean="0"/>
              <a:t>Select a visual analytics software package</a:t>
            </a:r>
          </a:p>
          <a:p>
            <a:pPr lvl="1"/>
            <a:r>
              <a:rPr lang="en-CA" dirty="0" smtClean="0"/>
              <a:t>Select a visual analytics software package to pilot </a:t>
            </a:r>
          </a:p>
          <a:p>
            <a:pPr lvl="1"/>
            <a:r>
              <a:rPr lang="en-CA" dirty="0" smtClean="0"/>
              <a:t>Select an</a:t>
            </a:r>
            <a:r>
              <a:rPr lang="en-CA" baseline="0" dirty="0" smtClean="0"/>
              <a:t> application in preference to a tool if a credible application exists for your industry</a:t>
            </a:r>
          </a:p>
          <a:p>
            <a:pPr lvl="0"/>
            <a:r>
              <a:rPr lang="en-CA" dirty="0" smtClean="0"/>
              <a:t>Pilot the visual analytics software package to address the operational problem</a:t>
            </a:r>
          </a:p>
          <a:p>
            <a:pPr lvl="1"/>
            <a:r>
              <a:rPr lang="en-CA" dirty="0" smtClean="0"/>
              <a:t>Ensure functional management interest/sponsorship </a:t>
            </a:r>
          </a:p>
          <a:p>
            <a:pPr lvl="1"/>
            <a:r>
              <a:rPr lang="en-CA" dirty="0" smtClean="0"/>
              <a:t>Train a small team</a:t>
            </a:r>
          </a:p>
          <a:p>
            <a:pPr lvl="1"/>
            <a:r>
              <a:rPr lang="en-CA" dirty="0" smtClean="0"/>
              <a:t>Build the visual artefacts that will help the staff address the problem</a:t>
            </a:r>
          </a:p>
          <a:p>
            <a:r>
              <a:rPr lang="en-CA" dirty="0" smtClean="0"/>
              <a:t>Build on pilot success</a:t>
            </a:r>
          </a:p>
          <a:p>
            <a:pPr lvl="1"/>
            <a:r>
              <a:rPr lang="en-CA" dirty="0" smtClean="0"/>
              <a:t>Assuming the pilot is a success, plan to rollout the visual analytics product across more departments</a:t>
            </a:r>
          </a:p>
          <a:p>
            <a:pPr lvl="1"/>
            <a:r>
              <a:rPr lang="en-CA" dirty="0" smtClean="0"/>
              <a:t>Plan to widen the coverage of PPDM data</a:t>
            </a:r>
          </a:p>
          <a:p>
            <a:pPr lvl="1"/>
            <a:r>
              <a:rPr lang="en-CA" dirty="0" smtClean="0"/>
              <a:t>Address data quality issues uncovered by your pilot</a:t>
            </a:r>
            <a:endParaRPr lang="en-US" dirty="0"/>
          </a:p>
        </p:txBody>
      </p:sp>
    </p:spTree>
    <p:extLst>
      <p:ext uri="{BB962C8B-B14F-4D97-AF65-F5344CB8AC3E}">
        <p14:creationId xmlns:p14="http://schemas.microsoft.com/office/powerpoint/2010/main" val="1595700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Questions &amp;</a:t>
            </a:r>
            <a:r>
              <a:rPr lang="en-CA" baseline="0" dirty="0" smtClean="0"/>
              <a:t> </a:t>
            </a:r>
            <a:r>
              <a:rPr lang="en-CA" dirty="0" smtClean="0"/>
              <a:t>Discussion</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BB932AF8-D38E-4813-AECA-FDAEECE5BF64}"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23</a:t>
            </a:fld>
            <a:endParaRPr lang="en-CA" dirty="0"/>
          </a:p>
        </p:txBody>
      </p:sp>
    </p:spTree>
    <p:extLst>
      <p:ext uri="{BB962C8B-B14F-4D97-AF65-F5344CB8AC3E}">
        <p14:creationId xmlns:p14="http://schemas.microsoft.com/office/powerpoint/2010/main" val="873327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3675" y="0"/>
            <a:ext cx="3100388" cy="2324100"/>
          </a:xfrm>
        </p:spPr>
      </p:sp>
      <p:sp>
        <p:nvSpPr>
          <p:cNvPr id="3" name="Notes Placeholder 2"/>
          <p:cNvSpPr>
            <a:spLocks noGrp="1"/>
          </p:cNvSpPr>
          <p:nvPr>
            <p:ph type="body" idx="1"/>
          </p:nvPr>
        </p:nvSpPr>
        <p:spPr/>
        <p:txBody>
          <a:bodyPr>
            <a:normAutofit/>
          </a:bodyPr>
          <a:lstStyle/>
          <a:p>
            <a:r>
              <a:rPr lang="en-CA" sz="1400" dirty="0"/>
              <a:t>How Visual Analytics adds value to PPDM Datastores</a:t>
            </a:r>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69921196-87DB-40DF-B3E4-E451EADF3644}"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24</a:t>
            </a:fld>
            <a:endParaRPr lang="en-CA" dirty="0"/>
          </a:p>
        </p:txBody>
      </p:sp>
    </p:spTree>
    <p:extLst>
      <p:ext uri="{BB962C8B-B14F-4D97-AF65-F5344CB8AC3E}">
        <p14:creationId xmlns:p14="http://schemas.microsoft.com/office/powerpoint/2010/main" val="1818778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7F5D5453-6E20-436C-8517-DB28B4DD55DB}"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25</a:t>
            </a:fld>
            <a:endParaRPr lang="en-CA" dirty="0"/>
          </a:p>
        </p:txBody>
      </p:sp>
    </p:spTree>
    <p:extLst>
      <p:ext uri="{BB962C8B-B14F-4D97-AF65-F5344CB8AC3E}">
        <p14:creationId xmlns:p14="http://schemas.microsoft.com/office/powerpoint/2010/main" val="3363944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9053" y="2124473"/>
            <a:ext cx="6499270" cy="6922224"/>
          </a:xfrm>
        </p:spPr>
        <p:txBody>
          <a:bodyPr>
            <a:normAutofit lnSpcReduction="10000"/>
          </a:bodyPr>
          <a:lstStyle/>
          <a:p>
            <a:r>
              <a:rPr lang="en-CA" dirty="0" smtClean="0"/>
              <a:t>Value of Visual Analytics</a:t>
            </a:r>
          </a:p>
          <a:p>
            <a:pPr lvl="1"/>
            <a:r>
              <a:rPr lang="en-CA" dirty="0" smtClean="0"/>
              <a:t>This list describes the value that Visual Analytics provides to help companies differentiate themselves as leading companies relative to their peers and competitors</a:t>
            </a:r>
          </a:p>
          <a:p>
            <a:pPr lvl="1"/>
            <a:r>
              <a:rPr lang="en-CA" dirty="0" smtClean="0"/>
              <a:t>http://www.bain.com/Images/BAIN%20_BRIEF_The_value_of_Big_Data.pdf</a:t>
            </a:r>
          </a:p>
          <a:p>
            <a:r>
              <a:rPr lang="en-CA" dirty="0" smtClean="0"/>
              <a:t>Make data-driven decisions “very frequently” as opposed to infrequently or decisions made based largely on experience or gut feel with limited or incomplete information</a:t>
            </a:r>
          </a:p>
          <a:p>
            <a:pPr lvl="1"/>
            <a:r>
              <a:rPr lang="en-CA" dirty="0" smtClean="0"/>
              <a:t>The production engineers I work with currently have been frustrated by how often they’ve made investment decisions </a:t>
            </a:r>
            <a:r>
              <a:rPr lang="en-CA" dirty="0"/>
              <a:t>based on incomplete </a:t>
            </a:r>
            <a:r>
              <a:rPr lang="en-CA" dirty="0" smtClean="0"/>
              <a:t>information; they recognize the risk</a:t>
            </a:r>
          </a:p>
          <a:p>
            <a:pPr lvl="1"/>
            <a:r>
              <a:rPr lang="en-CA" dirty="0" smtClean="0"/>
              <a:t>For example, I wonder how many oil &amp; gas acquisition decisions are based on gut feel with limited or incomplete information</a:t>
            </a:r>
          </a:p>
          <a:p>
            <a:r>
              <a:rPr lang="en-CA" dirty="0" smtClean="0"/>
              <a:t>Make decisions “much faster” than market peers as opposed to more slowly or even ponderously</a:t>
            </a:r>
          </a:p>
          <a:p>
            <a:pPr lvl="1"/>
            <a:r>
              <a:rPr lang="en-CA" dirty="0" smtClean="0"/>
              <a:t>This concept is often called speed to insight</a:t>
            </a:r>
          </a:p>
          <a:p>
            <a:pPr lvl="1"/>
            <a:r>
              <a:rPr lang="en-CA" dirty="0" smtClean="0"/>
              <a:t>It’s important because in many competitive situations, the first or fast mover ends up with most of the market share</a:t>
            </a:r>
          </a:p>
          <a:p>
            <a:pPr lvl="1"/>
            <a:r>
              <a:rPr lang="en-CA" dirty="0"/>
              <a:t>For example</a:t>
            </a:r>
            <a:r>
              <a:rPr lang="en-CA" dirty="0" smtClean="0"/>
              <a:t>, I was impressed how quickly CNRL made the multi-billion dollar offer to Devon to buy the Canadian conventional assets</a:t>
            </a:r>
          </a:p>
          <a:p>
            <a:r>
              <a:rPr lang="en-CA" dirty="0" smtClean="0"/>
              <a:t>Execute decisions as intended “most of the time” as opposed to having decisions be derailed, become sidetracked or stall out during execution</a:t>
            </a:r>
          </a:p>
          <a:p>
            <a:pPr lvl="1"/>
            <a:r>
              <a:rPr lang="en-CA" dirty="0"/>
              <a:t>For example</a:t>
            </a:r>
            <a:r>
              <a:rPr lang="en-CA" dirty="0" smtClean="0"/>
              <a:t>, I notice that merger projects are often deemed complete even when the work is far from complete because the budget has run out or </a:t>
            </a:r>
            <a:r>
              <a:rPr lang="en-CA" dirty="0"/>
              <a:t>because </a:t>
            </a:r>
            <a:r>
              <a:rPr lang="en-CA" dirty="0" smtClean="0"/>
              <a:t>of organization fatigue</a:t>
            </a:r>
          </a:p>
          <a:p>
            <a:r>
              <a:rPr lang="en-CA" dirty="0" smtClean="0"/>
              <a:t>To our client this value amounts to millions of dollars in incremental net revenue per year without adding:</a:t>
            </a:r>
          </a:p>
          <a:p>
            <a:pPr lvl="1"/>
            <a:r>
              <a:rPr lang="en-CA" dirty="0" smtClean="0"/>
              <a:t>More dollars to the capital budget</a:t>
            </a:r>
          </a:p>
          <a:p>
            <a:pPr lvl="1"/>
            <a:r>
              <a:rPr lang="en-CA" dirty="0" smtClean="0"/>
              <a:t>More staff to the operating budget</a:t>
            </a:r>
          </a:p>
          <a:p>
            <a:pPr lvl="0"/>
            <a:r>
              <a:rPr lang="en-CA" dirty="0" smtClean="0"/>
              <a:t>I hope some opportunities to employ visual analytics in your business are popping up in your mind</a:t>
            </a:r>
          </a:p>
          <a:p>
            <a:pPr lvl="0"/>
            <a:r>
              <a:rPr lang="en-CA" dirty="0" smtClean="0"/>
              <a:t>Any ideas you might want to share?</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4FF48DAB-F29C-4DBB-8A32-D852DE4695B2}"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26</a:t>
            </a:fld>
            <a:endParaRPr lang="en-CA"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2449301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Gartner Digital Oil Field</a:t>
            </a:r>
            <a:r>
              <a:rPr lang="en-CA" baseline="0" dirty="0" smtClean="0"/>
              <a:t> </a:t>
            </a:r>
            <a:r>
              <a:rPr lang="en-CA" dirty="0" smtClean="0"/>
              <a:t>Survey</a:t>
            </a:r>
          </a:p>
          <a:p>
            <a:pPr lvl="1"/>
            <a:r>
              <a:rPr lang="en-CA" dirty="0" smtClean="0"/>
              <a:t>Top 10 Business Trends Impacting the</a:t>
            </a:r>
            <a:r>
              <a:rPr lang="en-CA" baseline="0" dirty="0" smtClean="0"/>
              <a:t> </a:t>
            </a:r>
            <a:r>
              <a:rPr lang="en-CA" dirty="0" smtClean="0"/>
              <a:t>Upstream Oil and Gas Industry in 2015</a:t>
            </a:r>
          </a:p>
          <a:p>
            <a:pPr lvl="1"/>
            <a:r>
              <a:rPr lang="en-CA" dirty="0" smtClean="0"/>
              <a:t>Published: 29 March 2015</a:t>
            </a:r>
          </a:p>
          <a:p>
            <a:pPr lvl="1"/>
            <a:r>
              <a:rPr lang="en-CA" dirty="0" smtClean="0"/>
              <a:t>File: top_10_business_trends_impac_274047.pdf</a:t>
            </a:r>
          </a:p>
          <a:p>
            <a:r>
              <a:rPr lang="en-CA" dirty="0" smtClean="0"/>
              <a:t>Upstream companies struggle with an even deeper problem — adequately managing information for analytical purposes</a:t>
            </a:r>
          </a:p>
          <a:p>
            <a:r>
              <a:rPr lang="en-CA" dirty="0" smtClean="0"/>
              <a:t>Data is typically stored within applications in nonstandard formats </a:t>
            </a:r>
          </a:p>
          <a:p>
            <a:r>
              <a:rPr lang="en-CA" dirty="0" smtClean="0"/>
              <a:t>Data is trapped within organizational silos</a:t>
            </a:r>
          </a:p>
          <a:p>
            <a:r>
              <a:rPr lang="en-CA" dirty="0" smtClean="0"/>
              <a:t>Real-time operating data from field sensors is typically managed independently by many different organizational entities, making it difficult to integrate with data from other sources such as transactional, financial, asset and public data</a:t>
            </a:r>
          </a:p>
          <a:p>
            <a:r>
              <a:rPr lang="en-CA" dirty="0" smtClean="0"/>
              <a:t>Making progress in advanced analytics requires coordinated action across multiple organizational silos to improve information management and, once again, IT is well-positioned to lead improvement efforts</a:t>
            </a:r>
          </a:p>
          <a:p>
            <a:r>
              <a:rPr lang="en-CA" dirty="0" smtClean="0"/>
              <a:t>How should oil &amp; gas producers address these issues?</a:t>
            </a:r>
          </a:p>
          <a:p>
            <a:r>
              <a:rPr lang="en-CA" dirty="0" smtClean="0"/>
              <a:t>With visual analytics and PPDM</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60620190-7908-4A22-A2CD-6A9B7E3EDED6}"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27</a:t>
            </a:fld>
            <a:endParaRPr lang="en-CA" dirty="0"/>
          </a:p>
        </p:txBody>
      </p:sp>
    </p:spTree>
    <p:extLst>
      <p:ext uri="{BB962C8B-B14F-4D97-AF65-F5344CB8AC3E}">
        <p14:creationId xmlns:p14="http://schemas.microsoft.com/office/powerpoint/2010/main" val="1105278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Current slump in Oil industry and Importance of Information Management</a:t>
            </a:r>
          </a:p>
          <a:p>
            <a:r>
              <a:rPr lang="en-CA" dirty="0" smtClean="0"/>
              <a:t>Arshad Malik, July16th</a:t>
            </a:r>
            <a:r>
              <a:rPr lang="en-CA" baseline="0" dirty="0" smtClean="0"/>
              <a:t> </a:t>
            </a:r>
            <a:r>
              <a:rPr lang="en-CA" dirty="0" smtClean="0"/>
              <a:t>2015</a:t>
            </a:r>
          </a:p>
          <a:p>
            <a:r>
              <a:rPr lang="en-CA" dirty="0" smtClean="0"/>
              <a:t>http://blog.lmkr.com/current-slump-in-oil-industry-and-importance-of-information-management/</a:t>
            </a:r>
          </a:p>
          <a:p>
            <a:r>
              <a:rPr lang="en-CA" dirty="0" smtClean="0"/>
              <a:t>Improving utilization of existing appropriately managed data sets to avoid new seismic and other data acquisitions saving millions of dollars</a:t>
            </a:r>
          </a:p>
          <a:p>
            <a:r>
              <a:rPr lang="en-CA" dirty="0" smtClean="0"/>
              <a:t>Reinterpreting to identify closely missed targets by restoring the old archived interpretation projects/sets</a:t>
            </a:r>
          </a:p>
          <a:p>
            <a:r>
              <a:rPr lang="en-CA" dirty="0" smtClean="0"/>
              <a:t>Identifying potential candidates through the existing data sets. If the existing archives are managed properly, data can be used to identify the potential candidates for seismic reprocessing activity in order to provide new datasets for critical interpretation projects</a:t>
            </a:r>
          </a:p>
          <a:p>
            <a:r>
              <a:rPr lang="en-CA" dirty="0" smtClean="0"/>
              <a:t>Reusing usage of well managed seismic pre-stack data archives for reservoir characterization, AVO analysis for detailed field/ basin level studies/ interpretations</a:t>
            </a:r>
          </a:p>
          <a:p>
            <a:r>
              <a:rPr lang="en-CA" dirty="0" smtClean="0"/>
              <a:t>Reusing well data sets,</a:t>
            </a:r>
            <a:r>
              <a:rPr lang="en-CA" baseline="0" dirty="0" smtClean="0"/>
              <a:t> </a:t>
            </a:r>
            <a:r>
              <a:rPr lang="en-CA" dirty="0" smtClean="0"/>
              <a:t>if properly managed, for well log re-processing and petrophysical analysis for detailed field level studies/interpretations</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26452E55-AA18-4E7E-9063-3594925870E5}"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28</a:t>
            </a:fld>
            <a:endParaRPr lang="en-CA" dirty="0"/>
          </a:p>
        </p:txBody>
      </p:sp>
    </p:spTree>
    <p:extLst>
      <p:ext uri="{BB962C8B-B14F-4D97-AF65-F5344CB8AC3E}">
        <p14:creationId xmlns:p14="http://schemas.microsoft.com/office/powerpoint/2010/main" val="2702208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Visual analytics is about:</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9AD498C8-9591-4ABC-B053-B437210E8299}"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29</a:t>
            </a:fld>
            <a:endParaRPr lang="en-CA" dirty="0"/>
          </a:p>
        </p:txBody>
      </p:sp>
    </p:spTree>
    <p:extLst>
      <p:ext uri="{BB962C8B-B14F-4D97-AF65-F5344CB8AC3E}">
        <p14:creationId xmlns:p14="http://schemas.microsoft.com/office/powerpoint/2010/main" val="200628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let’s talk about the problem: Finding PPDM is often a lot like</a:t>
            </a:r>
            <a:r>
              <a:rPr lang="en-CA" baseline="0" dirty="0" smtClean="0"/>
              <a:t> </a:t>
            </a:r>
            <a:r>
              <a:rPr lang="en-CA" dirty="0" smtClean="0"/>
              <a:t>Finding Waldo</a:t>
            </a:r>
          </a:p>
          <a:p>
            <a:r>
              <a:rPr lang="en-CA" dirty="0" smtClean="0"/>
              <a:t>PPDM is so deeply buried in the computing infrastructure at most oil &amp; gas producers that most end-users don’t even know PPDM is there</a:t>
            </a:r>
          </a:p>
          <a:p>
            <a:r>
              <a:rPr lang="en-CA" dirty="0" smtClean="0"/>
              <a:t>Very few people outside this room and this small community</a:t>
            </a:r>
            <a:r>
              <a:rPr lang="en-CA" baseline="0" dirty="0" smtClean="0"/>
              <a:t> ever talk about </a:t>
            </a:r>
            <a:r>
              <a:rPr lang="en-CA" dirty="0" smtClean="0"/>
              <a:t>PPDM </a:t>
            </a:r>
          </a:p>
          <a:p>
            <a:r>
              <a:rPr lang="en-CA" dirty="0" smtClean="0"/>
              <a:t>As a result, PPDM is invisible just</a:t>
            </a:r>
            <a:r>
              <a:rPr lang="en-CA" baseline="0" dirty="0" smtClean="0"/>
              <a:t> like Waldo</a:t>
            </a:r>
          </a:p>
          <a:p>
            <a:r>
              <a:rPr lang="en-CA" baseline="0" dirty="0" smtClean="0"/>
              <a:t>If </a:t>
            </a:r>
            <a:r>
              <a:rPr lang="en-CA" dirty="0" smtClean="0"/>
              <a:t>PPDM is </a:t>
            </a:r>
            <a:r>
              <a:rPr lang="en-CA" baseline="0" dirty="0" smtClean="0"/>
              <a:t>invisible, management and end-users can’t appreciate:</a:t>
            </a:r>
          </a:p>
          <a:p>
            <a:pPr lvl="1"/>
            <a:r>
              <a:rPr lang="en-CA" baseline="0" dirty="0" smtClean="0"/>
              <a:t>How </a:t>
            </a:r>
            <a:r>
              <a:rPr lang="en-CA" dirty="0" smtClean="0"/>
              <a:t>PPDM </a:t>
            </a:r>
            <a:r>
              <a:rPr lang="en-CA" baseline="0" dirty="0" smtClean="0"/>
              <a:t>is a critical component of </a:t>
            </a:r>
            <a:r>
              <a:rPr lang="en-CA" dirty="0" smtClean="0"/>
              <a:t>the computing infrastructure</a:t>
            </a:r>
          </a:p>
          <a:p>
            <a:pPr lvl="1"/>
            <a:r>
              <a:rPr lang="en-CA" dirty="0"/>
              <a:t>T</a:t>
            </a:r>
            <a:r>
              <a:rPr lang="en-CA" baseline="0" dirty="0" smtClean="0"/>
              <a:t>he benefits </a:t>
            </a:r>
            <a:r>
              <a:rPr lang="en-CA" dirty="0" smtClean="0"/>
              <a:t>PPDM delivers all day every day</a:t>
            </a:r>
          </a:p>
          <a:p>
            <a:r>
              <a:rPr lang="en-CA" dirty="0" smtClean="0"/>
              <a:t>So today we’re going to talk about how visual analytics can make PPDM visible </a:t>
            </a:r>
            <a:r>
              <a:rPr lang="en-CA" dirty="0"/>
              <a:t>and thereby increase the value of both </a:t>
            </a:r>
            <a:r>
              <a:rPr lang="en-CA" dirty="0" smtClean="0"/>
              <a:t>visual analytics and PPDM </a:t>
            </a:r>
            <a:r>
              <a:rPr lang="en-CA" dirty="0"/>
              <a:t>for </a:t>
            </a:r>
            <a:r>
              <a:rPr lang="en-CA" dirty="0" smtClean="0"/>
              <a:t>oil &amp; gas producers</a:t>
            </a:r>
          </a:p>
          <a:p>
            <a:r>
              <a:rPr lang="en-CA" dirty="0" smtClean="0"/>
              <a:t>I suspect we’ve all run into the problem of the invisible PPDM</a:t>
            </a:r>
          </a:p>
          <a:p>
            <a:r>
              <a:rPr lang="en-CA" dirty="0" smtClean="0"/>
              <a:t>Have you identified some effective ways to </a:t>
            </a:r>
            <a:r>
              <a:rPr lang="en-CA" baseline="0" dirty="0" smtClean="0"/>
              <a:t>describe the value of PPDM at your company?</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DF47D754-71B0-4BE0-8328-A0476FBA8C69}"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a:t>
            </a:fld>
            <a:endParaRPr lang="en-CA" dirty="0"/>
          </a:p>
        </p:txBody>
      </p:sp>
    </p:spTree>
    <p:extLst>
      <p:ext uri="{BB962C8B-B14F-4D97-AF65-F5344CB8AC3E}">
        <p14:creationId xmlns:p14="http://schemas.microsoft.com/office/powerpoint/2010/main" val="1959019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PPDM is valuable because:</a:t>
            </a:r>
            <a:br>
              <a:rPr lang="en-CA" dirty="0" smtClean="0"/>
            </a:b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1B7F6B2B-942E-44FC-B308-483C363F3F19}"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30</a:t>
            </a:fld>
            <a:endParaRPr lang="en-CA" dirty="0"/>
          </a:p>
        </p:txBody>
      </p:sp>
    </p:spTree>
    <p:extLst>
      <p:ext uri="{BB962C8B-B14F-4D97-AF65-F5344CB8AC3E}">
        <p14:creationId xmlns:p14="http://schemas.microsoft.com/office/powerpoint/2010/main" val="2228920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What is the difference between visual analytics and business intelligence?</a:t>
            </a:r>
          </a:p>
          <a:p>
            <a:pPr marL="515533" indent="-515533">
              <a:buFont typeface="+mj-lt"/>
              <a:buAutoNum type="alphaUcPeriod"/>
            </a:pPr>
            <a:r>
              <a:rPr lang="en-CA" dirty="0" smtClean="0"/>
              <a:t>Very little; marketers prefer visual analytics because it sounds more sophisticated allowing them to charge more</a:t>
            </a:r>
          </a:p>
          <a:p>
            <a:pPr marL="515533" indent="-515533">
              <a:buFont typeface="+mj-lt"/>
              <a:buAutoNum type="alphaUcPeriod"/>
            </a:pPr>
            <a:r>
              <a:rPr lang="en-CA" dirty="0" smtClean="0"/>
              <a:t>Less and less; visual analytics and business intelligence are merging into a unified software platform for information delivery, analysis and integration</a:t>
            </a:r>
          </a:p>
          <a:p>
            <a:pPr marL="515533" indent="-515533">
              <a:buFont typeface="+mj-lt"/>
              <a:buAutoNum type="alphaUcPeriod"/>
            </a:pPr>
            <a:r>
              <a:rPr lang="en-CA" dirty="0" smtClean="0"/>
              <a:t>A lot; visual analytics produces interesting, insightful, colorful graphs while business intelligence produces boring rows and columns of data</a:t>
            </a:r>
          </a:p>
          <a:p>
            <a:pPr marL="515533" indent="-515533">
              <a:buFont typeface="+mj-lt"/>
              <a:buAutoNum type="alphaUcPeriod"/>
            </a:pPr>
            <a:r>
              <a:rPr lang="en-CA" dirty="0" smtClean="0"/>
              <a:t>Vast differences; visual analytics is for visual right-brain thinkers while business intelligence is for kinesthetic left-brain thinkers</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E474DB87-3DC1-4B0C-B02C-114972499934}"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31</a:t>
            </a:fld>
            <a:endParaRPr lang="en-CA" dirty="0"/>
          </a:p>
        </p:txBody>
      </p:sp>
    </p:spTree>
    <p:extLst>
      <p:ext uri="{BB962C8B-B14F-4D97-AF65-F5344CB8AC3E}">
        <p14:creationId xmlns:p14="http://schemas.microsoft.com/office/powerpoint/2010/main" val="1427582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do production engineers really produce more oil &amp; gas?</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0012CD43-11BB-46DA-B3BF-FF098A42FF3E}"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32</a:t>
            </a:fld>
            <a:endParaRPr lang="en-CA" dirty="0"/>
          </a:p>
        </p:txBody>
      </p:sp>
    </p:spTree>
    <p:extLst>
      <p:ext uri="{BB962C8B-B14F-4D97-AF65-F5344CB8AC3E}">
        <p14:creationId xmlns:p14="http://schemas.microsoft.com/office/powerpoint/2010/main" val="2313101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is the difference between a data mart and a data warehouse?</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D18F2C30-B5DC-4AF9-AEC3-8271BA205484}"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33</a:t>
            </a:fld>
            <a:endParaRPr lang="en-CA" dirty="0"/>
          </a:p>
        </p:txBody>
      </p:sp>
    </p:spTree>
    <p:extLst>
      <p:ext uri="{BB962C8B-B14F-4D97-AF65-F5344CB8AC3E}">
        <p14:creationId xmlns:p14="http://schemas.microsoft.com/office/powerpoint/2010/main" val="2153813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are data marts linked</a:t>
            </a:r>
            <a:r>
              <a:rPr lang="en-CA" baseline="0" dirty="0" smtClean="0"/>
              <a:t> </a:t>
            </a:r>
            <a:r>
              <a:rPr lang="en-CA" dirty="0" smtClean="0"/>
              <a:t>in a data warehouse?</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81526FB1-94BC-4006-ACE6-0EF6C5DDDE6B}"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34</a:t>
            </a:fld>
            <a:endParaRPr lang="en-CA" dirty="0"/>
          </a:p>
        </p:txBody>
      </p:sp>
    </p:spTree>
    <p:extLst>
      <p:ext uri="{BB962C8B-B14F-4D97-AF65-F5344CB8AC3E}">
        <p14:creationId xmlns:p14="http://schemas.microsoft.com/office/powerpoint/2010/main" val="3956092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9053" y="2340792"/>
            <a:ext cx="6499270" cy="6705904"/>
          </a:xfrm>
        </p:spPr>
        <p:txBody>
          <a:bodyPr>
            <a:normAutofit lnSpcReduction="10000"/>
          </a:bodyPr>
          <a:lstStyle/>
          <a:p>
            <a:r>
              <a:rPr lang="en-CA" dirty="0" smtClean="0"/>
              <a:t>Visual Analytics Software Packages - Selection Criteria</a:t>
            </a:r>
          </a:p>
          <a:p>
            <a:pPr lvl="1"/>
            <a:r>
              <a:rPr lang="en-CA" dirty="0" smtClean="0"/>
              <a:t>These are very unusual software selection criteria but I think they are important to software in the visual analytics category</a:t>
            </a:r>
          </a:p>
          <a:p>
            <a:pPr lvl="0"/>
            <a:r>
              <a:rPr lang="en-CA" dirty="0" smtClean="0"/>
              <a:t>The leading software tools and applications I’ve referenced can all handle the more common software selection criteria such as:</a:t>
            </a:r>
          </a:p>
          <a:p>
            <a:pPr lvl="1"/>
            <a:r>
              <a:rPr lang="en-CA" dirty="0" smtClean="0"/>
              <a:t>Can the software access the various databases and data formats I have in my organization?</a:t>
            </a:r>
          </a:p>
          <a:p>
            <a:pPr lvl="1"/>
            <a:r>
              <a:rPr lang="en-CA" dirty="0" smtClean="0"/>
              <a:t>Can the software produce the visualizations and dashboards I need?</a:t>
            </a:r>
          </a:p>
          <a:p>
            <a:pPr lvl="1"/>
            <a:r>
              <a:rPr lang="en-CA" dirty="0" smtClean="0"/>
              <a:t>Can the software perform the calculations I need?</a:t>
            </a:r>
          </a:p>
          <a:p>
            <a:pPr lvl="1"/>
            <a:r>
              <a:rPr lang="en-CA" dirty="0" smtClean="0"/>
              <a:t>Can the software produce the reports I need?</a:t>
            </a:r>
          </a:p>
          <a:p>
            <a:pPr lvl="1"/>
            <a:r>
              <a:rPr lang="en-CA" dirty="0" smtClean="0"/>
              <a:t>Can my development staff learn the tool reasonably easily?</a:t>
            </a:r>
          </a:p>
          <a:p>
            <a:r>
              <a:rPr lang="en-CA" dirty="0" smtClean="0"/>
              <a:t>The Gartner Magic Quadrant for Business Intelligence and Analytics Platforms includes an excellent set of selection criteria</a:t>
            </a:r>
          </a:p>
          <a:p>
            <a:r>
              <a:rPr lang="en-CA" dirty="0" smtClean="0"/>
              <a:t>Visual exploration – Querying, exploring and visualizing data occurs in a single process</a:t>
            </a:r>
          </a:p>
          <a:p>
            <a:r>
              <a:rPr lang="en-CA" dirty="0" smtClean="0"/>
              <a:t>Augmentation of human perception – Visual thinking is encouraged and developed – the brain’s ability to process pictures far faster than text is leveraged</a:t>
            </a:r>
          </a:p>
          <a:p>
            <a:r>
              <a:rPr lang="en-CA" dirty="0" smtClean="0"/>
              <a:t>Visual expressiveness – Visual displays have depth, flexibility and multi-dimensional expressiveness</a:t>
            </a:r>
          </a:p>
          <a:p>
            <a:r>
              <a:rPr lang="en-CA" dirty="0" smtClean="0"/>
              <a:t>Automatic visualization – Effective visualizations are automatically recommended</a:t>
            </a:r>
          </a:p>
          <a:p>
            <a:r>
              <a:rPr lang="en-CA" dirty="0" smtClean="0"/>
              <a:t>Visual perspective shifting – Shifting among alternative visualizations of any given data is effortless</a:t>
            </a:r>
          </a:p>
          <a:p>
            <a:r>
              <a:rPr lang="en-CA" dirty="0" smtClean="0"/>
              <a:t>Visual perspective linking – Multiple images are intimately linked so that a selection on one image highlights related, relevant data on the other images</a:t>
            </a:r>
          </a:p>
          <a:p>
            <a:r>
              <a:rPr lang="en-CA" dirty="0" smtClean="0"/>
              <a:t>Collaborative visualization – People can easily share and collaborate on useful information visualizations </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0A36AB41-3D38-4A77-999F-EDD8DA995281}"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35</a:t>
            </a:fld>
            <a:endParaRPr lang="en-CA"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2905714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dirty="0" smtClean="0"/>
              <a:t>Value of Visual Analytics</a:t>
            </a:r>
          </a:p>
          <a:p>
            <a:pPr lvl="1"/>
            <a:r>
              <a:rPr lang="en-CA" dirty="0" smtClean="0"/>
              <a:t>Ten Benefits of Visual Analytics</a:t>
            </a:r>
          </a:p>
          <a:p>
            <a:pPr lvl="1"/>
            <a:r>
              <a:rPr lang="en-CA" dirty="0" smtClean="0">
                <a:hlinkClick r:id="rId3"/>
              </a:rPr>
              <a:t>http://www.enterpriseappstoday.com/business-intelligence/ten-benefits-of-business-intelligence-software-1.html</a:t>
            </a:r>
            <a:endParaRPr lang="en-CA" dirty="0" smtClean="0"/>
          </a:p>
          <a:p>
            <a:r>
              <a:rPr lang="en-CA" b="1" dirty="0"/>
              <a:t>Eliminate guesswork</a:t>
            </a:r>
          </a:p>
          <a:p>
            <a:r>
              <a:rPr lang="en-CA" dirty="0"/>
              <a:t>Far too often, executives rely on 'best guess' and 'gut feel' decisions as they attempt to steer their companies into the </a:t>
            </a:r>
            <a:r>
              <a:rPr lang="en-CA" dirty="0" smtClean="0"/>
              <a:t>future</a:t>
            </a:r>
            <a:endParaRPr lang="en-CA" dirty="0"/>
          </a:p>
          <a:p>
            <a:r>
              <a:rPr lang="en-CA" dirty="0" smtClean="0"/>
              <a:t>Visual Analytics can </a:t>
            </a:r>
            <a:r>
              <a:rPr lang="en-CA" dirty="0"/>
              <a:t>provide more accurate historical data, real-time updates, synthesis between departmental data stores, forecasting and trending, and even predictive 'what if?' </a:t>
            </a:r>
            <a:r>
              <a:rPr lang="en-CA" dirty="0" smtClean="0"/>
              <a:t>analysis</a:t>
            </a:r>
          </a:p>
          <a:p>
            <a:r>
              <a:rPr lang="en-CA" dirty="0" smtClean="0"/>
              <a:t>This </a:t>
            </a:r>
            <a:r>
              <a:rPr lang="en-CA" dirty="0"/>
              <a:t>capability eliminates the need to </a:t>
            </a:r>
            <a:r>
              <a:rPr lang="en-CA" dirty="0" smtClean="0"/>
              <a:t>guesstimate;</a:t>
            </a:r>
            <a:r>
              <a:rPr lang="en-CA" baseline="0" dirty="0" smtClean="0"/>
              <a:t> reduces the risk of a wrong recommendation based on too little analysis under time pressure</a:t>
            </a:r>
            <a:endParaRPr lang="en-CA" dirty="0"/>
          </a:p>
          <a:p>
            <a:r>
              <a:rPr lang="en-CA" b="1" dirty="0"/>
              <a:t>Answer business questions </a:t>
            </a:r>
            <a:r>
              <a:rPr lang="en-CA" b="1" dirty="0" smtClean="0"/>
              <a:t>better &amp; faster</a:t>
            </a:r>
            <a:endParaRPr lang="en-CA" b="1" dirty="0"/>
          </a:p>
          <a:p>
            <a:r>
              <a:rPr lang="en-CA" dirty="0" smtClean="0"/>
              <a:t>Visual Analytics users can quickly </a:t>
            </a:r>
            <a:r>
              <a:rPr lang="en-CA" dirty="0"/>
              <a:t>produce </a:t>
            </a:r>
            <a:r>
              <a:rPr lang="en-CA" dirty="0" smtClean="0"/>
              <a:t>better answers </a:t>
            </a:r>
            <a:r>
              <a:rPr lang="en-CA" dirty="0"/>
              <a:t>to business </a:t>
            </a:r>
            <a:r>
              <a:rPr lang="en-CA" dirty="0" smtClean="0"/>
              <a:t>questions</a:t>
            </a:r>
          </a:p>
          <a:p>
            <a:r>
              <a:rPr lang="en-CA" dirty="0" smtClean="0"/>
              <a:t>Visual Analytics providers higher confidence that most of</a:t>
            </a:r>
            <a:r>
              <a:rPr lang="en-CA" baseline="0" dirty="0" smtClean="0"/>
              <a:t> the alternatives have been thoroughly explored</a:t>
            </a:r>
          </a:p>
          <a:p>
            <a:r>
              <a:rPr lang="en-CA" dirty="0" smtClean="0"/>
              <a:t>Visual Analytics reduces development cost and elapsed</a:t>
            </a:r>
            <a:r>
              <a:rPr lang="en-CA" baseline="0" dirty="0" smtClean="0"/>
              <a:t> time</a:t>
            </a:r>
            <a:endParaRPr lang="en-CA" dirty="0" smtClean="0"/>
          </a:p>
          <a:p>
            <a:r>
              <a:rPr lang="en-CA" dirty="0" smtClean="0"/>
              <a:t>This approach avoids spending </a:t>
            </a:r>
            <a:r>
              <a:rPr lang="en-CA" dirty="0"/>
              <a:t>hours reading through volumes of printed </a:t>
            </a:r>
            <a:r>
              <a:rPr lang="en-CA" dirty="0" smtClean="0"/>
              <a:t>reports</a:t>
            </a:r>
            <a:endParaRPr lang="en-CA" dirty="0"/>
          </a:p>
          <a:p>
            <a:r>
              <a:rPr lang="en-CA" b="1" dirty="0"/>
              <a:t>Produce key business metrics consistently</a:t>
            </a:r>
          </a:p>
          <a:p>
            <a:r>
              <a:rPr lang="en-CA" dirty="0" smtClean="0"/>
              <a:t>Visual Analytics software </a:t>
            </a:r>
            <a:r>
              <a:rPr lang="en-CA" dirty="0"/>
              <a:t>makes it possible for users to access key business metrics consistently, reliably and repeatably period after period.</a:t>
            </a:r>
          </a:p>
          <a:p>
            <a:r>
              <a:rPr lang="en-CA" b="1" dirty="0" smtClean="0"/>
              <a:t>Build insight </a:t>
            </a:r>
            <a:r>
              <a:rPr lang="en-CA" b="1" dirty="0"/>
              <a:t>into customer behavior</a:t>
            </a:r>
          </a:p>
          <a:p>
            <a:r>
              <a:rPr lang="en-CA" dirty="0"/>
              <a:t>One of the great benefits of </a:t>
            </a:r>
            <a:r>
              <a:rPr lang="en-CA" dirty="0" smtClean="0"/>
              <a:t>Visual Analytics software </a:t>
            </a:r>
            <a:r>
              <a:rPr lang="en-CA" dirty="0"/>
              <a:t>is it allows companies to gain visibility into what customers are buying (or not).  This insight gives companies the ability to turn this knowledge into additional profit and retain valuable customers.</a:t>
            </a:r>
          </a:p>
          <a:p>
            <a:r>
              <a:rPr lang="en-CA" b="1" dirty="0"/>
              <a:t>Identify cross-selling and up-selling opportunities</a:t>
            </a:r>
          </a:p>
          <a:p>
            <a:r>
              <a:rPr lang="en-CA" dirty="0" smtClean="0"/>
              <a:t>Visual Analytics software </a:t>
            </a:r>
            <a:r>
              <a:rPr lang="en-CA" dirty="0"/>
              <a:t>allows companies to leverage customer data to build, refine and modify predictive models that help sales representatives to up-sell and cross-sell products at appropriate customer touch points.</a:t>
            </a:r>
          </a:p>
          <a:p>
            <a:r>
              <a:rPr lang="en-CA" b="1" dirty="0"/>
              <a:t>Learn how to streamline operations</a:t>
            </a:r>
          </a:p>
          <a:p>
            <a:r>
              <a:rPr lang="en-CA" dirty="0"/>
              <a:t>With detailed insights into business performance, companies can easily see where they need to make changes to streamline operations.</a:t>
            </a:r>
          </a:p>
          <a:p>
            <a:r>
              <a:rPr lang="en-CA" b="1" dirty="0"/>
              <a:t>Improve efficiency</a:t>
            </a:r>
          </a:p>
          <a:p>
            <a:r>
              <a:rPr lang="en-CA" dirty="0"/>
              <a:t>With </a:t>
            </a:r>
            <a:r>
              <a:rPr lang="en-CA" dirty="0" smtClean="0"/>
              <a:t>Visual Analytics software</a:t>
            </a:r>
            <a:r>
              <a:rPr lang="en-CA" dirty="0"/>
              <a:t>, all the information is centralized and can be viewed in a dashboard or turned into a report, saving enormous amounts of time and eliminating inefficiencies.</a:t>
            </a:r>
          </a:p>
          <a:p>
            <a:r>
              <a:rPr lang="en-CA" b="1" dirty="0"/>
              <a:t>Learn what your true costs are</a:t>
            </a:r>
          </a:p>
          <a:p>
            <a:r>
              <a:rPr lang="en-CA" dirty="0" smtClean="0"/>
              <a:t>Visual Analytics software </a:t>
            </a:r>
            <a:r>
              <a:rPr lang="en-CA" dirty="0"/>
              <a:t>can give end-users greater insight into costs and the ability to adjust production on the fly for greater profitability.</a:t>
            </a:r>
          </a:p>
          <a:p>
            <a:r>
              <a:rPr lang="en-CA" b="1" dirty="0"/>
              <a:t>Manage inventory better</a:t>
            </a:r>
          </a:p>
          <a:p>
            <a:r>
              <a:rPr lang="en-CA" dirty="0" smtClean="0"/>
              <a:t>Visual Analytics software </a:t>
            </a:r>
            <a:r>
              <a:rPr lang="en-CA" dirty="0"/>
              <a:t>can help you order the right amount of inventory at the right time so that customers receive their products when they need them.  Your business doesn't bear the cost of stocking excess inventory.</a:t>
            </a:r>
          </a:p>
          <a:p>
            <a:r>
              <a:rPr lang="en-CA" b="1" dirty="0"/>
              <a:t>See where your business has been, where it is now and where it is going</a:t>
            </a:r>
          </a:p>
          <a:p>
            <a:r>
              <a:rPr lang="en-CA" dirty="0" smtClean="0"/>
              <a:t>Visual Analytics is </a:t>
            </a:r>
            <a:r>
              <a:rPr lang="en-CA" dirty="0"/>
              <a:t>very successful at explaining what happened in the business and develop a realistic forecast for the future.</a:t>
            </a:r>
          </a:p>
          <a:p>
            <a:endParaRPr lang="en-CA" dirty="0" smtClean="0"/>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F7C41C32-B4E8-42FC-A228-0FE0778732F9}"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36</a:t>
            </a:fld>
            <a:endParaRPr lang="en-CA" dirty="0"/>
          </a:p>
        </p:txBody>
      </p:sp>
    </p:spTree>
    <p:extLst>
      <p:ext uri="{BB962C8B-B14F-4D97-AF65-F5344CB8AC3E}">
        <p14:creationId xmlns:p14="http://schemas.microsoft.com/office/powerpoint/2010/main" val="3520800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9600" indent="-359600" defTabSz="916503">
              <a:defRPr/>
            </a:pPr>
            <a:r>
              <a:rPr lang="en-CA" dirty="0" smtClean="0"/>
              <a:t>The key benefits for the industry in adopting standards are:</a:t>
            </a:r>
          </a:p>
          <a:p>
            <a:pPr lvl="0"/>
            <a:r>
              <a:rPr lang="en-CA" dirty="0" smtClean="0"/>
              <a:t>Data can be exchanged in a seamless, reliable, predictable manner between systems, between companies and with regulators</a:t>
            </a:r>
          </a:p>
          <a:p>
            <a:pPr lvl="1"/>
            <a:r>
              <a:rPr lang="en-CA" dirty="0" smtClean="0"/>
              <a:t>Better data quality leads to better business productivity</a:t>
            </a:r>
          </a:p>
          <a:p>
            <a:pPr lvl="0"/>
            <a:r>
              <a:rPr lang="en-CA" dirty="0" smtClean="0"/>
              <a:t>Geoscientists and production engineers no longer have to waste time resolving data quality lapses related to data import, integration and validation, which historically has led to massive inefficiencies</a:t>
            </a:r>
          </a:p>
          <a:p>
            <a:pPr lvl="0"/>
            <a:r>
              <a:rPr lang="en-CA" dirty="0" smtClean="0"/>
              <a:t>When incidents occur, you have immediate access to trusted data</a:t>
            </a:r>
          </a:p>
          <a:p>
            <a:pPr lvl="1"/>
            <a:r>
              <a:rPr lang="en-CA" dirty="0" smtClean="0"/>
              <a:t>Standards can help deliver safer operations by ensuring that information is available for a rapid response to any incident</a:t>
            </a:r>
          </a:p>
          <a:p>
            <a:endParaRPr lang="en-CA" dirty="0" smtClean="0"/>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C8FB7403-2F3D-49FA-809C-A63E7A92D5F9}"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37</a:t>
            </a:fld>
            <a:endParaRPr lang="en-CA" dirty="0"/>
          </a:p>
        </p:txBody>
      </p:sp>
    </p:spTree>
    <p:extLst>
      <p:ext uri="{BB962C8B-B14F-4D97-AF65-F5344CB8AC3E}">
        <p14:creationId xmlns:p14="http://schemas.microsoft.com/office/powerpoint/2010/main" val="3379035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Big Data in Oil and Gas: How to Tap Its Full Potential</a:t>
            </a:r>
          </a:p>
          <a:p>
            <a:pPr lvl="1"/>
            <a:r>
              <a:rPr lang="en-CA" dirty="0" smtClean="0"/>
              <a:t>Hitachi Data Systems, August 09, 2013</a:t>
            </a:r>
          </a:p>
          <a:p>
            <a:pPr lvl="1"/>
            <a:r>
              <a:rPr lang="en-CA" dirty="0" smtClean="0">
                <a:hlinkClick r:id="rId3"/>
              </a:rPr>
              <a:t>http://www.slideshare.net/hdscorp/big-data-in-oil-and-gas-how-to-tap-its-full-potential</a:t>
            </a:r>
            <a:endParaRPr lang="en-CA" dirty="0" smtClean="0"/>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267397A4-98D7-489F-A346-D5A46EACF8AE}"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38</a:t>
            </a:fld>
            <a:endParaRPr lang="en-CA" dirty="0"/>
          </a:p>
        </p:txBody>
      </p:sp>
    </p:spTree>
    <p:extLst>
      <p:ext uri="{BB962C8B-B14F-4D97-AF65-F5344CB8AC3E}">
        <p14:creationId xmlns:p14="http://schemas.microsoft.com/office/powerpoint/2010/main" val="1507309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dirty="0" smtClean="0"/>
              <a:t>Jim G: All other factors being equal, our expectation should be that as we increase the number of fracture stages we will initially see linear gains and then we should see diminishing returns.  At what point this will occur will be driven by the Geology as well as the frac design.  In the scenario where we are developing simpler bi-wing fractures with minimal width, the number of fracture stages required will be a function of the reservoir’s matrix permeability.   The tighter the rock matrix the closer we will need to put the stages to efficiently drain a given volume over say a 20 year period.  The length of time to consider in your design should be a reflection of your company’s discount rate and expected rate of return, and as such, should be relatively unique to your firm. </a:t>
            </a:r>
          </a:p>
          <a:p>
            <a:endParaRPr lang="en-CA" dirty="0" smtClean="0"/>
          </a:p>
          <a:p>
            <a:r>
              <a:rPr lang="en-CA" dirty="0" smtClean="0"/>
              <a:t>When we have a stress regime and rock mineralogy which is conducive to complex fractures, then the width of our Stimulated Rock Volume (SRV) will be driven by the type of fluid, and how much fluid is pumped per stage.  Technology will also play a part, as Zipper fracs, Pulse and Highway fracs will be more efficient at generating new SRV.  Assuming all the wells used the same fracturing technology, with the same cluster spacing (do they ever?) and that we are generating complex, or so called brittle failure fractures, then we will see similar patterns to the bi-wings.  The major difference being that much fewer fracture stages will be required, especially if Zipper fracs are used. </a:t>
            </a:r>
          </a:p>
          <a:p>
            <a:endParaRPr lang="en-CA" dirty="0" smtClean="0"/>
          </a:p>
          <a:p>
            <a:r>
              <a:rPr lang="en-CA" dirty="0" smtClean="0"/>
              <a:t> What we are observing in the plot of 12 month cumulative gas production per stage is interference between stages early as the number of stages increases.  Note that the plot for 1 to 5 stages is much higher on average than 5 to 9 and the others.  What we are seeing is that the impact is observed in the best wells and not noticeably in the poorer wells.  This makes sense as rate has been shown to be proportional to SRV. </a:t>
            </a:r>
          </a:p>
          <a:p>
            <a:endParaRPr lang="en-CA" dirty="0" smtClean="0"/>
          </a:p>
          <a:p>
            <a:r>
              <a:rPr lang="en-CA" dirty="0" smtClean="0"/>
              <a:t> The best wells will have the greatest SRV.  As we add more stages the good wells, with larger SRV, will be impacted sooner.  We will see overlapping stage SRV’s, where stages interfere with one another and compete for drawdown.   </a:t>
            </a:r>
          </a:p>
          <a:p>
            <a:endParaRPr lang="en-CA" dirty="0" smtClean="0"/>
          </a:p>
          <a:p>
            <a:r>
              <a:rPr lang="en-CA" dirty="0" smtClean="0"/>
              <a:t> In the poorer wells we have limited SRV’s and as such there is a lot more area between the stages to optimize in terms of developing a stimulated rock volume.  Notice the limited deviation in the curves (on the poorer performing well portions of the distributions) between 1 to 5 stages and 5 to 9 stages and to a lesser extent on the 9 to 13 stages. </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25C4DBFB-56C5-448E-A97A-61EAD8350303}"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39</a:t>
            </a:fld>
            <a:endParaRPr lang="en-CA" dirty="0"/>
          </a:p>
        </p:txBody>
      </p:sp>
    </p:spTree>
    <p:extLst>
      <p:ext uri="{BB962C8B-B14F-4D97-AF65-F5344CB8AC3E}">
        <p14:creationId xmlns:p14="http://schemas.microsoft.com/office/powerpoint/2010/main" val="145372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Where is</a:t>
            </a:r>
            <a:r>
              <a:rPr lang="en-CA" baseline="0" dirty="0" smtClean="0"/>
              <a:t> </a:t>
            </a:r>
            <a:r>
              <a:rPr lang="en-CA" dirty="0" smtClean="0"/>
              <a:t>PPDM?</a:t>
            </a:r>
          </a:p>
          <a:p>
            <a:r>
              <a:rPr lang="en-CA" dirty="0" smtClean="0"/>
              <a:t>This is a typical diagram of the application infrastructure layers that</a:t>
            </a:r>
            <a:r>
              <a:rPr lang="en-CA" baseline="0" dirty="0" smtClean="0"/>
              <a:t> are</a:t>
            </a:r>
            <a:r>
              <a:rPr lang="en-CA" dirty="0" smtClean="0"/>
              <a:t> found in the computing</a:t>
            </a:r>
            <a:r>
              <a:rPr lang="en-CA" baseline="0" dirty="0" smtClean="0"/>
              <a:t> infrastructure of </a:t>
            </a:r>
            <a:r>
              <a:rPr lang="en-CA" baseline="0" dirty="0" smtClean="0"/>
              <a:t>all </a:t>
            </a:r>
            <a:r>
              <a:rPr lang="en-CA" dirty="0" smtClean="0"/>
              <a:t>oil </a:t>
            </a:r>
            <a:r>
              <a:rPr lang="en-CA" dirty="0" smtClean="0"/>
              <a:t>&amp; gas producers </a:t>
            </a:r>
            <a:endParaRPr lang="en-CA" baseline="0" dirty="0" smtClean="0"/>
          </a:p>
          <a:p>
            <a:pPr lvl="1"/>
            <a:r>
              <a:rPr lang="en-CA" baseline="0" dirty="0" smtClean="0"/>
              <a:t>Many vendors use a diagram like this to explain where their product fits and how it adds value for their customers</a:t>
            </a:r>
          </a:p>
          <a:p>
            <a:r>
              <a:rPr lang="en-CA" baseline="0" dirty="0" smtClean="0"/>
              <a:t>Where’s PPDM?</a:t>
            </a:r>
          </a:p>
          <a:p>
            <a:r>
              <a:rPr lang="en-CA" baseline="0" dirty="0" smtClean="0"/>
              <a:t>We’ll use Waldo to help us identify where PPDM sits</a:t>
            </a:r>
          </a:p>
          <a:p>
            <a:r>
              <a:rPr lang="en-CA" baseline="0" dirty="0" smtClean="0"/>
              <a:t>Our giant magnifying glass helps us recognize that PPDM is a small subset of this tiny cylinder at the very bottom of the diagram</a:t>
            </a:r>
          </a:p>
          <a:p>
            <a:r>
              <a:rPr lang="en-CA" baseline="0" dirty="0" smtClean="0"/>
              <a:t>Because PPDM is </a:t>
            </a:r>
            <a:r>
              <a:rPr lang="en-CA" dirty="0" smtClean="0"/>
              <a:t>so deeply buried in the computing infrastructure at most oil &amp; gas producers, most end-users don’t know it’s there</a:t>
            </a:r>
            <a:endParaRPr lang="en-CA" baseline="0" dirty="0" smtClean="0"/>
          </a:p>
          <a:p>
            <a:r>
              <a:rPr lang="en-CA" baseline="0" dirty="0" smtClean="0"/>
              <a:t>It’s easy to be blissfully unaware, forget or ignore the value PPDM adds</a:t>
            </a:r>
          </a:p>
          <a:p>
            <a:r>
              <a:rPr lang="en-CA" baseline="0" dirty="0" smtClean="0"/>
              <a:t>However, PPDM is just as important as the technologies located in the other boxes on this diagram</a:t>
            </a:r>
          </a:p>
          <a:p>
            <a:r>
              <a:rPr lang="en-CA" baseline="0" dirty="0" smtClean="0"/>
              <a:t>Visual analytics software spans these 3 layers </a:t>
            </a:r>
            <a:r>
              <a:rPr lang="en-CA" dirty="0" smtClean="0"/>
              <a:t>of the application infrastructure </a:t>
            </a:r>
          </a:p>
          <a:p>
            <a:r>
              <a:rPr lang="en-CA" baseline="0" dirty="0" smtClean="0"/>
              <a:t>In my view. using Visual analytics software has become the</a:t>
            </a:r>
            <a:r>
              <a:rPr lang="en-CA" dirty="0" smtClean="0"/>
              <a:t> way </a:t>
            </a:r>
            <a:r>
              <a:rPr lang="en-CA" baseline="0" dirty="0" smtClean="0"/>
              <a:t>to make PPDM data visible so it can be valued</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D066EC0C-07AB-46F9-9377-1A833B7C2953}"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4</a:t>
            </a:fld>
            <a:endParaRPr lang="en-CA" dirty="0"/>
          </a:p>
        </p:txBody>
      </p:sp>
    </p:spTree>
    <p:extLst>
      <p:ext uri="{BB962C8B-B14F-4D97-AF65-F5344CB8AC3E}">
        <p14:creationId xmlns:p14="http://schemas.microsoft.com/office/powerpoint/2010/main" val="3813968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7F5D5453-6E20-436C-8517-DB28B4DD55DB}"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40</a:t>
            </a:fld>
            <a:endParaRPr lang="en-CA" dirty="0"/>
          </a:p>
        </p:txBody>
      </p:sp>
    </p:spTree>
    <p:extLst>
      <p:ext uri="{BB962C8B-B14F-4D97-AF65-F5344CB8AC3E}">
        <p14:creationId xmlns:p14="http://schemas.microsoft.com/office/powerpoint/2010/main" val="2816269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7F5D5453-6E20-436C-8517-DB28B4DD55DB}"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41</a:t>
            </a:fld>
            <a:endParaRPr lang="en-CA" dirty="0"/>
          </a:p>
        </p:txBody>
      </p:sp>
    </p:spTree>
    <p:extLst>
      <p:ext uri="{BB962C8B-B14F-4D97-AF65-F5344CB8AC3E}">
        <p14:creationId xmlns:p14="http://schemas.microsoft.com/office/powerpoint/2010/main" val="2052951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7F5D5453-6E20-436C-8517-DB28B4DD55DB}"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42</a:t>
            </a:fld>
            <a:endParaRPr lang="en-CA" dirty="0"/>
          </a:p>
        </p:txBody>
      </p:sp>
    </p:spTree>
    <p:extLst>
      <p:ext uri="{BB962C8B-B14F-4D97-AF65-F5344CB8AC3E}">
        <p14:creationId xmlns:p14="http://schemas.microsoft.com/office/powerpoint/2010/main" val="12308297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A2 Cartoon: Bulking Up the Data Staff</a:t>
            </a:r>
          </a:p>
          <a:p>
            <a:r>
              <a:rPr lang="en-CA" dirty="0" smtClean="0"/>
              <a:t>Jon Carter,</a:t>
            </a:r>
            <a:r>
              <a:rPr lang="en-CA" baseline="0" dirty="0" smtClean="0"/>
              <a:t> </a:t>
            </a:r>
            <a:r>
              <a:rPr lang="en-CA" dirty="0" smtClean="0"/>
              <a:t>6/16/2014</a:t>
            </a:r>
          </a:p>
          <a:p>
            <a:r>
              <a:rPr lang="en-CA" dirty="0" smtClean="0"/>
              <a:t>http://www.allanalytics.com/document.asp?doc_id=273689</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DB7EED0E-488C-4446-83AD-962A9CF1EEAC}"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43</a:t>
            </a:fld>
            <a:endParaRPr lang="en-CA" dirty="0"/>
          </a:p>
        </p:txBody>
      </p:sp>
    </p:spTree>
    <p:extLst>
      <p:ext uri="{BB962C8B-B14F-4D97-AF65-F5344CB8AC3E}">
        <p14:creationId xmlns:p14="http://schemas.microsoft.com/office/powerpoint/2010/main" val="1444044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000000"/>
                </a:solidFill>
                <a:ea typeface="Times New Roman"/>
                <a:cs typeface="Times New Roman"/>
              </a:rPr>
              <a:t>The Financial Post article mis-attributed the study to us, as the statistics quoted come from an info graphic we produced here: </a:t>
            </a:r>
          </a:p>
          <a:p>
            <a:pPr lvl="1"/>
            <a:r>
              <a:rPr lang="en-CA" u="sng" dirty="0">
                <a:solidFill>
                  <a:srgbClr val="000000"/>
                </a:solidFill>
                <a:ea typeface="Times New Roman"/>
                <a:cs typeface="Times New Roman"/>
                <a:hlinkClick r:id="rId3"/>
              </a:rPr>
              <a:t>http://www.cdmn.ca/canadian-digital-media-trends-by-the-numbers-september-2014</a:t>
            </a:r>
            <a:r>
              <a:rPr lang="en-CA" dirty="0">
                <a:solidFill>
                  <a:srgbClr val="000000"/>
                </a:solidFill>
                <a:ea typeface="Times New Roman"/>
                <a:cs typeface="Times New Roman"/>
              </a:rPr>
              <a:t>/</a:t>
            </a:r>
          </a:p>
          <a:p>
            <a:r>
              <a:rPr lang="en-CA" dirty="0">
                <a:solidFill>
                  <a:srgbClr val="000000"/>
                </a:solidFill>
                <a:ea typeface="Times New Roman"/>
                <a:cs typeface="Times New Roman"/>
              </a:rPr>
              <a:t>The actual statistics come from an Accenture study here:</a:t>
            </a:r>
          </a:p>
          <a:p>
            <a:pPr lvl="1"/>
            <a:r>
              <a:rPr lang="en-CA" u="sng" dirty="0">
                <a:solidFill>
                  <a:srgbClr val="000000"/>
                </a:solidFill>
                <a:ea typeface="Times New Roman"/>
                <a:cs typeface="Times New Roman"/>
                <a:hlinkClick r:id="rId4"/>
              </a:rPr>
              <a:t>http://www.accenture.com/SiteCollectionDocuments/PDF/Accenture-Digitizing-Energy-Analytics-Powered-Performance.pdf</a:t>
            </a:r>
            <a:r>
              <a:rPr lang="en-CA" dirty="0">
                <a:solidFill>
                  <a:srgbClr val="000000"/>
                </a:solidFill>
                <a:ea typeface="Times New Roman"/>
                <a:cs typeface="Times New Roman"/>
              </a:rPr>
              <a:t>)</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47E8FE0B-7461-4153-B61F-86A2A96BBB30}"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44</a:t>
            </a:fld>
            <a:endParaRPr lang="en-CA" dirty="0"/>
          </a:p>
        </p:txBody>
      </p:sp>
    </p:spTree>
    <p:extLst>
      <p:ext uri="{BB962C8B-B14F-4D97-AF65-F5344CB8AC3E}">
        <p14:creationId xmlns:p14="http://schemas.microsoft.com/office/powerpoint/2010/main" val="3852610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Making Big Data Actionable </a:t>
            </a:r>
          </a:p>
          <a:p>
            <a:pPr lvl="1"/>
            <a:r>
              <a:rPr lang="en-CA" dirty="0" smtClean="0"/>
              <a:t>http://blog.bardess.com/2014/02/10/making-big-data-actionable/</a:t>
            </a:r>
          </a:p>
          <a:p>
            <a:pPr lvl="1"/>
            <a:r>
              <a:rPr lang="en-CA" dirty="0" smtClean="0"/>
              <a:t>Source: TIBCO Spotfire</a:t>
            </a:r>
          </a:p>
          <a:p>
            <a:r>
              <a:rPr lang="en-CA" dirty="0" smtClean="0"/>
              <a:t>I think this TIBCO Spotfire maturity model for analytics is excellent</a:t>
            </a:r>
          </a:p>
          <a:p>
            <a:r>
              <a:rPr lang="en-CA" dirty="0" smtClean="0"/>
              <a:t>You can use it to think about where you’re various applications fit</a:t>
            </a:r>
          </a:p>
          <a:p>
            <a:r>
              <a:rPr lang="en-CA" dirty="0" smtClean="0"/>
              <a:t>You can use it to identify opportunities to strengthen your analytics functionality</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DEA9F600-42D2-4753-8A2F-E0250171CBF2}"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45</a:t>
            </a:fld>
            <a:endParaRPr lang="en-CA" dirty="0"/>
          </a:p>
        </p:txBody>
      </p:sp>
    </p:spTree>
    <p:extLst>
      <p:ext uri="{BB962C8B-B14F-4D97-AF65-F5344CB8AC3E}">
        <p14:creationId xmlns:p14="http://schemas.microsoft.com/office/powerpoint/2010/main" val="4241616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Business Value of Analytics</a:t>
            </a:r>
            <a:r>
              <a:rPr lang="en-CA" baseline="0" dirty="0" smtClean="0"/>
              <a:t> - </a:t>
            </a:r>
            <a:r>
              <a:rPr lang="en-CA" dirty="0"/>
              <a:t>Reactive Hindsight vs. Proactive Foresight</a:t>
            </a:r>
          </a:p>
          <a:p>
            <a:pPr lvl="1"/>
            <a:r>
              <a:rPr lang="en-CA" dirty="0" smtClean="0"/>
              <a:t>3 reasons why only a few countries can use analytics for public sector</a:t>
            </a:r>
          </a:p>
          <a:p>
            <a:pPr lvl="1"/>
            <a:r>
              <a:rPr lang="en-CA" dirty="0" smtClean="0"/>
              <a:t>Orkun Basaran</a:t>
            </a:r>
          </a:p>
          <a:p>
            <a:pPr lvl="1"/>
            <a:r>
              <a:rPr lang="en-CA" dirty="0" smtClean="0"/>
              <a:t>http://youngsday.com/2014/03/26/why-only-a-few-countries-managed-to-establish-analytical-solutions-for-public-sector/#sthash.QEXlwciM.dpuf</a:t>
            </a:r>
          </a:p>
          <a:p>
            <a:r>
              <a:rPr lang="en-CA" dirty="0" smtClean="0"/>
              <a:t>Another way to think about your analytics is to</a:t>
            </a:r>
            <a:r>
              <a:rPr lang="en-CA" baseline="0" dirty="0" smtClean="0"/>
              <a:t> categorize every application you have into one of two piles</a:t>
            </a:r>
          </a:p>
          <a:p>
            <a:r>
              <a:rPr lang="en-CA" dirty="0"/>
              <a:t>Which ones produce useful Reactive Hindsight or describe the events of the recent past?</a:t>
            </a:r>
          </a:p>
          <a:p>
            <a:r>
              <a:rPr lang="en-CA" dirty="0"/>
              <a:t>Which ones produce useful Proactive Foresight or point to emerging problems or opportunities?</a:t>
            </a:r>
          </a:p>
          <a:p>
            <a:r>
              <a:rPr lang="en-CA" dirty="0"/>
              <a:t>Naturally you want to give priority to enhancing data and functionality that will deliver more Proactive Foresight </a:t>
            </a:r>
            <a:endParaRPr lang="en-CA" baseline="0" dirty="0" smtClean="0"/>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4E5F3405-D31C-443A-8CFE-78A48286FFF7}"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46</a:t>
            </a:fld>
            <a:endParaRPr lang="en-CA" dirty="0"/>
          </a:p>
        </p:txBody>
      </p:sp>
    </p:spTree>
    <p:extLst>
      <p:ext uri="{BB962C8B-B14F-4D97-AF65-F5344CB8AC3E}">
        <p14:creationId xmlns:p14="http://schemas.microsoft.com/office/powerpoint/2010/main" val="606314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Data Volumes</a:t>
            </a:r>
            <a:r>
              <a:rPr lang="en-CA" baseline="0" dirty="0" smtClean="0"/>
              <a:t> are </a:t>
            </a:r>
            <a:r>
              <a:rPr lang="en-CA" dirty="0" smtClean="0"/>
              <a:t>Growing each Year</a:t>
            </a:r>
          </a:p>
          <a:p>
            <a:r>
              <a:rPr lang="en-CA" dirty="0" smtClean="0"/>
              <a:t>This is an example of Seismic Data Acquired</a:t>
            </a:r>
            <a:r>
              <a:rPr lang="en-CA" baseline="0" dirty="0" smtClean="0"/>
              <a:t> by year in the </a:t>
            </a:r>
            <a:r>
              <a:rPr lang="en-CA" dirty="0" smtClean="0"/>
              <a:t>Norwegian Continental Shelf</a:t>
            </a:r>
          </a:p>
          <a:p>
            <a:pPr lvl="1"/>
            <a:r>
              <a:rPr lang="en-CA" dirty="0" smtClean="0"/>
              <a:t>http://www.npd.no/engelsk/npetrres/petres2001/kap2_no.htm</a:t>
            </a:r>
          </a:p>
          <a:p>
            <a:r>
              <a:rPr lang="en-CA" dirty="0" smtClean="0"/>
              <a:t>If we had more time, I could show you similar spectacular growth charts for digital well logs, well data, facilities data, production data</a:t>
            </a:r>
          </a:p>
          <a:p>
            <a:r>
              <a:rPr lang="en-CA" dirty="0" smtClean="0"/>
              <a:t>Perhaps this cartoon of a data flood is a better</a:t>
            </a:r>
            <a:r>
              <a:rPr lang="en-CA" baseline="0" dirty="0" smtClean="0"/>
              <a:t> way to describe the trend that most oil &amp; gas producers are choking on</a:t>
            </a:r>
          </a:p>
          <a:p>
            <a:r>
              <a:rPr lang="en-CA" baseline="0" dirty="0" smtClean="0"/>
              <a:t>PPDM is an important technology that helps makes sense of all the data</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B279DE53-8538-4311-95EE-1BB5B04E5240}"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47</a:t>
            </a:fld>
            <a:endParaRPr lang="en-CA" dirty="0"/>
          </a:p>
        </p:txBody>
      </p:sp>
    </p:spTree>
    <p:extLst>
      <p:ext uri="{BB962C8B-B14F-4D97-AF65-F5344CB8AC3E}">
        <p14:creationId xmlns:p14="http://schemas.microsoft.com/office/powerpoint/2010/main" val="2113984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AD977628-D278-49A0-A151-8DC2F46948EC}"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50</a:t>
            </a:fld>
            <a:endParaRPr lang="en-CA" dirty="0"/>
          </a:p>
        </p:txBody>
      </p:sp>
    </p:spTree>
    <p:extLst>
      <p:ext uri="{BB962C8B-B14F-4D97-AF65-F5344CB8AC3E}">
        <p14:creationId xmlns:p14="http://schemas.microsoft.com/office/powerpoint/2010/main" val="3663056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effectLst/>
              </a:rPr>
              <a:t>A2 Cartoon: A Nod to the Outlier,</a:t>
            </a:r>
            <a:r>
              <a:rPr lang="en-CA" baseline="0" dirty="0" smtClean="0">
                <a:effectLst/>
              </a:rPr>
              <a:t> </a:t>
            </a:r>
            <a:r>
              <a:rPr lang="en-CA" dirty="0" smtClean="0">
                <a:effectLst/>
              </a:rPr>
              <a:t>7/28/2014</a:t>
            </a:r>
          </a:p>
          <a:p>
            <a:r>
              <a:rPr lang="en-CA" dirty="0" smtClean="0">
                <a:effectLst/>
              </a:rPr>
              <a:t>http://www.allanalytics.com/document.asp?doc_id=274209</a:t>
            </a:r>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E0C524B8-5FE4-4084-A937-2B133BEF36AC}"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51</a:t>
            </a:fld>
            <a:endParaRPr lang="en-CA" dirty="0"/>
          </a:p>
        </p:txBody>
      </p:sp>
    </p:spTree>
    <p:extLst>
      <p:ext uri="{BB962C8B-B14F-4D97-AF65-F5344CB8AC3E}">
        <p14:creationId xmlns:p14="http://schemas.microsoft.com/office/powerpoint/2010/main" val="16383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application infrastructure layers I showed on the last</a:t>
            </a:r>
            <a:r>
              <a:rPr lang="en-CA" baseline="0" dirty="0" smtClean="0"/>
              <a:t> slide are invisible to </a:t>
            </a:r>
            <a:r>
              <a:rPr lang="en-CA" dirty="0" smtClean="0"/>
              <a:t>most end-users</a:t>
            </a:r>
          </a:p>
          <a:p>
            <a:r>
              <a:rPr lang="en-CA" dirty="0" smtClean="0"/>
              <a:t>Typically it’s only the Presentation Layer</a:t>
            </a:r>
            <a:r>
              <a:rPr lang="en-CA" baseline="0" dirty="0" smtClean="0"/>
              <a:t> that </a:t>
            </a:r>
            <a:r>
              <a:rPr lang="en-CA" dirty="0" smtClean="0"/>
              <a:t>is visible to most end-users</a:t>
            </a:r>
          </a:p>
          <a:p>
            <a:pPr marL="359600" indent="-359600" defTabSz="916503">
              <a:defRPr/>
            </a:pPr>
            <a:r>
              <a:rPr lang="en-CA" dirty="0" smtClean="0"/>
              <a:t>Very few</a:t>
            </a:r>
            <a:r>
              <a:rPr lang="en-CA" baseline="0" dirty="0" smtClean="0"/>
              <a:t> </a:t>
            </a:r>
            <a:r>
              <a:rPr lang="en-CA" dirty="0" smtClean="0"/>
              <a:t>end-users delve</a:t>
            </a:r>
            <a:r>
              <a:rPr lang="en-CA" baseline="0" dirty="0" smtClean="0"/>
              <a:t> into software development and start to appreciate the depth of the infrastructure that’s required to support the output everyone sees, uses and often loves </a:t>
            </a:r>
          </a:p>
          <a:p>
            <a:pPr marL="359600" indent="-359600" defTabSz="916503">
              <a:defRPr/>
            </a:pPr>
            <a:r>
              <a:rPr lang="en-CA" dirty="0" smtClean="0"/>
              <a:t>Why do</a:t>
            </a:r>
            <a:r>
              <a:rPr lang="en-CA" baseline="0" dirty="0" smtClean="0"/>
              <a:t> </a:t>
            </a:r>
            <a:r>
              <a:rPr lang="en-CA" dirty="0" smtClean="0"/>
              <a:t>end-users </a:t>
            </a:r>
            <a:r>
              <a:rPr lang="en-CA" baseline="0" dirty="0" smtClean="0"/>
              <a:t>love this visual analytics output?</a:t>
            </a:r>
          </a:p>
          <a:p>
            <a:pPr marL="359600" indent="-359600" defTabSz="916503">
              <a:defRPr/>
            </a:pPr>
            <a:r>
              <a:rPr lang="en-CA" baseline="0" dirty="0" smtClean="0"/>
              <a:t>It’s not just the pretty colors</a:t>
            </a:r>
          </a:p>
          <a:p>
            <a:pPr marL="359600" indent="-359600" defTabSz="916503">
              <a:defRPr/>
            </a:pPr>
            <a:r>
              <a:rPr lang="en-CA" baseline="0" dirty="0" smtClean="0"/>
              <a:t>This visual analytics output helps </a:t>
            </a:r>
            <a:r>
              <a:rPr lang="en-CA" dirty="0" smtClean="0"/>
              <a:t>end-users </a:t>
            </a:r>
            <a:r>
              <a:rPr lang="en-CA" baseline="0" dirty="0" smtClean="0"/>
              <a:t>improve their job effectiveness</a:t>
            </a:r>
          </a:p>
          <a:p>
            <a:pPr marL="359600" indent="-359600" defTabSz="916503">
              <a:defRPr/>
            </a:pPr>
            <a:r>
              <a:rPr lang="en-CA" baseline="0" dirty="0" smtClean="0"/>
              <a:t>At a minimum it saves them the drudgery of manually integrating data they need using Excel</a:t>
            </a:r>
          </a:p>
          <a:p>
            <a:pPr>
              <a:defRPr/>
            </a:pPr>
            <a:r>
              <a:rPr lang="en-CA" dirty="0"/>
              <a:t>How many of you use one of these Visual Analytics software </a:t>
            </a:r>
            <a:r>
              <a:rPr lang="en-CA" dirty="0" smtClean="0"/>
              <a:t>packages?</a:t>
            </a:r>
            <a:endParaRPr lang="en-CA" dirty="0"/>
          </a:p>
          <a:p>
            <a:pPr>
              <a:defRPr/>
            </a:pPr>
            <a:r>
              <a:rPr lang="en-CA" dirty="0"/>
              <a:t>More than one?</a:t>
            </a:r>
          </a:p>
          <a:p>
            <a:pPr marL="359600" indent="-359600" defTabSz="916503">
              <a:defRPr/>
            </a:pPr>
            <a:endParaRPr lang="en-CA" dirty="0" smtClean="0"/>
          </a:p>
          <a:p>
            <a:pPr marL="359600" indent="-359600" defTabSz="916503">
              <a:defRPr/>
            </a:pPr>
            <a:r>
              <a:rPr lang="en-CA" dirty="0" smtClean="0"/>
              <a:t>However,</a:t>
            </a:r>
            <a:r>
              <a:rPr lang="en-CA" baseline="0" dirty="0" smtClean="0"/>
              <a:t> s</a:t>
            </a:r>
            <a:r>
              <a:rPr lang="en-CA" dirty="0" smtClean="0"/>
              <a:t>ophisticated</a:t>
            </a:r>
            <a:r>
              <a:rPr lang="en-CA" baseline="0" dirty="0" smtClean="0"/>
              <a:t> </a:t>
            </a:r>
            <a:r>
              <a:rPr lang="en-CA" dirty="0" smtClean="0"/>
              <a:t>Visual Analytics is useless without superior data</a:t>
            </a:r>
          </a:p>
          <a:p>
            <a:pPr marL="359600" indent="-359600" defTabSz="916503">
              <a:defRPr/>
            </a:pPr>
            <a:r>
              <a:rPr lang="en-CA" dirty="0" smtClean="0"/>
              <a:t>Without that data,</a:t>
            </a:r>
            <a:r>
              <a:rPr lang="en-CA" baseline="0" dirty="0" smtClean="0"/>
              <a:t> </a:t>
            </a:r>
            <a:r>
              <a:rPr lang="en-CA" dirty="0" smtClean="0"/>
              <a:t>Visual Analytics just produces colorful and pretty garbage</a:t>
            </a:r>
          </a:p>
          <a:p>
            <a:pPr marL="359600" indent="-359600" defTabSz="916503">
              <a:defRPr/>
            </a:pPr>
            <a:r>
              <a:rPr lang="en-CA" dirty="0" smtClean="0"/>
              <a:t>That’s where PPDM comes in as</a:t>
            </a:r>
            <a:r>
              <a:rPr lang="en-CA" baseline="0" dirty="0" smtClean="0"/>
              <a:t> a critical component of the data management strategy</a:t>
            </a:r>
          </a:p>
          <a:p>
            <a:pPr marL="359600" indent="-359600" defTabSz="916503">
              <a:defRPr/>
            </a:pPr>
            <a:endParaRPr lang="en-CA" dirty="0" smtClean="0"/>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E6D0F2A3-63A9-4989-81C1-7C6F828CCEAF}"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5</a:t>
            </a:fld>
            <a:endParaRPr lang="en-CA" dirty="0"/>
          </a:p>
        </p:txBody>
      </p:sp>
    </p:spTree>
    <p:extLst>
      <p:ext uri="{BB962C8B-B14F-4D97-AF65-F5344CB8AC3E}">
        <p14:creationId xmlns:p14="http://schemas.microsoft.com/office/powerpoint/2010/main" val="18322635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Factors that are causing an exponential growth in seismic data</a:t>
            </a:r>
          </a:p>
          <a:p>
            <a:r>
              <a:rPr lang="en-CA" dirty="0" smtClean="0"/>
              <a:t>New algorithms are coming into play that is breathing new life into old data and interpolation of the data is creating huge data volumes, many more products, may pre stack products, it just goes on and on</a:t>
            </a:r>
          </a:p>
          <a:p>
            <a:r>
              <a:rPr lang="en-CA" dirty="0" smtClean="0"/>
              <a:t>Multi-component datasets will contain a least 3 times the data</a:t>
            </a:r>
          </a:p>
          <a:p>
            <a:pPr lvl="1"/>
            <a:r>
              <a:rPr lang="en-CA" dirty="0" smtClean="0"/>
              <a:t>Multi-component data sets are those recorded using more than one source and/or receiver type. The most common types are 3-component (converted wave) and 9-component surveys. Processing multi-component data sets is generally similar to standard P wave processing with the additional complication of component orientation and anisotropy. Other than these complicating factors, the major steps are roughly the same for both types of data.</a:t>
            </a:r>
          </a:p>
          <a:p>
            <a:pPr lvl="1"/>
            <a:r>
              <a:rPr lang="en-CA" dirty="0" smtClean="0"/>
              <a:t>http://www.geocenter.com/services/key_services/multi-component</a:t>
            </a:r>
          </a:p>
          <a:p>
            <a:pPr lvl="0"/>
            <a:r>
              <a:rPr lang="en-CA" dirty="0" smtClean="0"/>
              <a:t>Fold (traces/cdp) has increased from 40 to 400 in last 8 years</a:t>
            </a:r>
          </a:p>
          <a:p>
            <a:pPr lvl="1"/>
            <a:r>
              <a:rPr lang="en-CA" dirty="0" smtClean="0"/>
              <a:t>CDP - Common Depth Points</a:t>
            </a:r>
          </a:p>
          <a:p>
            <a:pPr lvl="1"/>
            <a:r>
              <a:rPr lang="en-CA" dirty="0" smtClean="0"/>
              <a:t>Fold = (Receiver Spacing x Number of Receivers) / (2 x shot spacing)</a:t>
            </a:r>
          </a:p>
          <a:p>
            <a:pPr lvl="1"/>
            <a:r>
              <a:rPr lang="en-CA" dirty="0" smtClean="0"/>
              <a:t>http://seismicreflections.globeclaritas.com/2013/06/marine-processing-part-2-initial-qc.html</a:t>
            </a:r>
          </a:p>
          <a:p>
            <a:pPr lvl="1"/>
            <a:r>
              <a:rPr lang="en-CA" dirty="0" smtClean="0"/>
              <a:t>http://www.xsgeo.com/course/acq.htm</a:t>
            </a:r>
          </a:p>
          <a:p>
            <a:pPr lvl="0"/>
            <a:r>
              <a:rPr lang="en-CA" dirty="0" smtClean="0"/>
              <a:t>Bin grids are more likely to be 82.5’ x 82.5’ onshore rather than 110’ x 110’</a:t>
            </a:r>
          </a:p>
          <a:p>
            <a:pPr lvl="0"/>
            <a:r>
              <a:rPr lang="en-CA" dirty="0" smtClean="0"/>
              <a:t>Process at 2ms rather than 4ms</a:t>
            </a:r>
          </a:p>
          <a:p>
            <a:pPr marL="359600" indent="-359600" defTabSz="916503">
              <a:defRPr/>
            </a:pPr>
            <a:r>
              <a:rPr lang="en-CA" dirty="0" smtClean="0"/>
              <a:t>These trends together have resulted in about a 35</a:t>
            </a:r>
            <a:r>
              <a:rPr lang="en-CA" baseline="0" dirty="0" smtClean="0"/>
              <a:t> times</a:t>
            </a:r>
            <a:r>
              <a:rPr lang="en-CA" dirty="0" smtClean="0"/>
              <a:t> data density increase</a:t>
            </a:r>
            <a:r>
              <a:rPr lang="en-CA" baseline="0" dirty="0" smtClean="0"/>
              <a:t> over the past decade</a:t>
            </a:r>
            <a:endParaRPr lang="en-CA" dirty="0" smtClean="0"/>
          </a:p>
          <a:p>
            <a:pPr lvl="0"/>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8115A91D-3278-4B53-8534-A81D7919EF97}"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52</a:t>
            </a:fld>
            <a:endParaRPr lang="en-CA" dirty="0"/>
          </a:p>
        </p:txBody>
      </p:sp>
    </p:spTree>
    <p:extLst>
      <p:ext uri="{BB962C8B-B14F-4D97-AF65-F5344CB8AC3E}">
        <p14:creationId xmlns:p14="http://schemas.microsoft.com/office/powerpoint/2010/main" val="35110357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smtClean="0"/>
              <a:t>PPDM Value Proposition</a:t>
            </a:r>
          </a:p>
          <a:p>
            <a:pPr lvl="1"/>
            <a:r>
              <a:rPr lang="en-US" dirty="0" smtClean="0"/>
              <a:t>I’ve been a member of the board of directors of the PPDM Association for almost 20 years now</a:t>
            </a:r>
          </a:p>
          <a:p>
            <a:pPr lvl="1"/>
            <a:r>
              <a:rPr lang="en-US" dirty="0" smtClean="0"/>
              <a:t>During that time the model has grown in coverage and quality</a:t>
            </a:r>
          </a:p>
          <a:p>
            <a:pPr lvl="1"/>
            <a:r>
              <a:rPr lang="en-US" dirty="0" smtClean="0"/>
              <a:t>The model has become an increasingly useful standard for data management in the oil &amp; gas industry</a:t>
            </a:r>
          </a:p>
          <a:p>
            <a:pPr lvl="1"/>
            <a:r>
              <a:rPr lang="en-US" dirty="0" smtClean="0"/>
              <a:t>As a one-liner, PPDM contributes to reducing E&amp;P costs and increasing E&amp;P staff productivity</a:t>
            </a:r>
          </a:p>
          <a:p>
            <a:r>
              <a:rPr lang="en-US" dirty="0" smtClean="0"/>
              <a:t>Controls information technology costs</a:t>
            </a:r>
          </a:p>
          <a:p>
            <a:pPr lvl="1"/>
            <a:r>
              <a:rPr lang="en-US" dirty="0" smtClean="0"/>
              <a:t>eliminates the need to develop, evolve and maintain internal data models and custom software</a:t>
            </a:r>
          </a:p>
          <a:p>
            <a:pPr lvl="1"/>
            <a:r>
              <a:rPr lang="en-US" dirty="0" smtClean="0"/>
              <a:t>lowers systems costs to update and maintain duplicate information</a:t>
            </a:r>
          </a:p>
          <a:p>
            <a:pPr lvl="1"/>
            <a:r>
              <a:rPr lang="en-US" dirty="0" smtClean="0"/>
              <a:t>Reduces</a:t>
            </a:r>
            <a:r>
              <a:rPr lang="en-US" baseline="0" dirty="0" smtClean="0"/>
              <a:t> cost to integrate data among disparate datastores</a:t>
            </a:r>
            <a:endParaRPr lang="en-US" dirty="0" smtClean="0"/>
          </a:p>
          <a:p>
            <a:pPr lvl="1"/>
            <a:r>
              <a:rPr lang="en-US" dirty="0" smtClean="0"/>
              <a:t>minimizes data transfer between software applications or multiple databases</a:t>
            </a:r>
          </a:p>
          <a:p>
            <a:r>
              <a:rPr lang="en-US" dirty="0" smtClean="0"/>
              <a:t>Improves productivity through improved data accessibility, accuracy and reliability</a:t>
            </a:r>
          </a:p>
          <a:p>
            <a:pPr lvl="1"/>
            <a:r>
              <a:rPr lang="en-US" dirty="0" smtClean="0"/>
              <a:t>improves the quality, quantity and timeliness of information</a:t>
            </a:r>
          </a:p>
          <a:p>
            <a:pPr lvl="1"/>
            <a:r>
              <a:rPr lang="en-US" dirty="0" smtClean="0"/>
              <a:t>enhances business processes through clarification of data ownership</a:t>
            </a:r>
          </a:p>
          <a:p>
            <a:r>
              <a:rPr lang="en-US" dirty="0" smtClean="0"/>
              <a:t>Increases fraction of available software that can be utilized</a:t>
            </a:r>
          </a:p>
          <a:p>
            <a:pPr lvl="1"/>
            <a:r>
              <a:rPr lang="en-US" dirty="0" smtClean="0"/>
              <a:t>reduces take-up time for new software applications</a:t>
            </a:r>
          </a:p>
          <a:p>
            <a:r>
              <a:rPr lang="en-US" dirty="0" smtClean="0"/>
              <a:t>Improves consistency of communication among explorationists and IT professionals</a:t>
            </a:r>
          </a:p>
          <a:p>
            <a:pPr lvl="1"/>
            <a:r>
              <a:rPr lang="en-US" dirty="0" smtClean="0"/>
              <a:t>reduces risk through improved reliability with clear, concise data definitions</a:t>
            </a:r>
          </a:p>
          <a:p>
            <a:r>
              <a:rPr lang="en-US" dirty="0" smtClean="0"/>
              <a:t>However, the bottom line is that everything in the oil &amp; gas industry must contribute to profitable, productive wells</a:t>
            </a:r>
          </a:p>
          <a:p>
            <a:pPr lvl="1"/>
            <a:r>
              <a:rPr lang="en-US" dirty="0" smtClean="0"/>
              <a:t>Implementing and using PPDM has made and continues to make a contribution to oil &amp; gas producer profitability</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749BAB2E-A0E7-45A3-9476-7DEB4107E8BA}"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53</a:t>
            </a:fld>
            <a:endParaRPr lang="en-CA"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564603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About PPDM</a:t>
            </a:r>
          </a:p>
          <a:p>
            <a:r>
              <a:rPr lang="en-CA" dirty="0" smtClean="0"/>
              <a:t>http://www.ppdm.org/about-ppdm</a:t>
            </a:r>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A267F791-B24F-4530-9F0D-C743F075CB57}"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54</a:t>
            </a:fld>
            <a:endParaRPr lang="en-CA" dirty="0"/>
          </a:p>
        </p:txBody>
      </p:sp>
    </p:spTree>
    <p:extLst>
      <p:ext uri="{BB962C8B-B14F-4D97-AF65-F5344CB8AC3E}">
        <p14:creationId xmlns:p14="http://schemas.microsoft.com/office/powerpoint/2010/main" val="356928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PPDM</a:t>
            </a:r>
            <a:r>
              <a:rPr lang="en-CA" baseline="0" dirty="0" smtClean="0"/>
              <a:t> - </a:t>
            </a:r>
            <a:r>
              <a:rPr lang="en-CA" dirty="0" smtClean="0"/>
              <a:t>Growing coverage, Growing complexity, Growing value</a:t>
            </a:r>
          </a:p>
          <a:p>
            <a:r>
              <a:rPr lang="en-CA" dirty="0" smtClean="0"/>
              <a:t>Over the years</a:t>
            </a:r>
            <a:r>
              <a:rPr lang="en-CA" baseline="0" dirty="0" smtClean="0"/>
              <a:t> and through the various releases, PPDM has grown significantly to 71,000 columns and 2,700 tables</a:t>
            </a:r>
          </a:p>
          <a:p>
            <a:r>
              <a:rPr lang="en-CA" baseline="0" dirty="0" smtClean="0"/>
              <a:t>In a typical PPDM datastore not all of these columns and tables will be populated</a:t>
            </a:r>
          </a:p>
          <a:p>
            <a:r>
              <a:rPr lang="en-CA" baseline="0" dirty="0" smtClean="0"/>
              <a:t>However, the </a:t>
            </a:r>
            <a:r>
              <a:rPr lang="en-CA" dirty="0"/>
              <a:t>growing coverage of the E&amp;P business data also produces the growing complexity </a:t>
            </a:r>
            <a:r>
              <a:rPr lang="en-CA" dirty="0" smtClean="0"/>
              <a:t>that</a:t>
            </a:r>
            <a:r>
              <a:rPr lang="en-CA" dirty="0"/>
              <a:t> is evident</a:t>
            </a:r>
          </a:p>
          <a:p>
            <a:r>
              <a:rPr lang="en-CA" dirty="0" smtClean="0"/>
              <a:t>At t</a:t>
            </a:r>
            <a:r>
              <a:rPr lang="en-CA" dirty="0"/>
              <a:t>he same time, it’s the growing complexity that is required to produce significant business value</a:t>
            </a:r>
          </a:p>
          <a:p>
            <a:r>
              <a:rPr lang="en-CA" dirty="0" smtClean="0"/>
              <a:t>The advanced capabilities of visual analytics software tames</a:t>
            </a:r>
            <a:r>
              <a:rPr lang="en-CA" baseline="0" dirty="0" smtClean="0"/>
              <a:t> this complexity and </a:t>
            </a:r>
            <a:r>
              <a:rPr lang="en-CA" baseline="0" dirty="0" smtClean="0"/>
              <a:t>can make </a:t>
            </a:r>
            <a:r>
              <a:rPr lang="en-CA" baseline="0" dirty="0" smtClean="0"/>
              <a:t>PPDM datastores </a:t>
            </a:r>
            <a:r>
              <a:rPr lang="en-CA" baseline="0" dirty="0" smtClean="0"/>
              <a:t>more visible </a:t>
            </a:r>
            <a:r>
              <a:rPr lang="en-CA" baseline="0" dirty="0" smtClean="0"/>
              <a:t>and </a:t>
            </a:r>
            <a:r>
              <a:rPr lang="en-CA" baseline="0" dirty="0" smtClean="0"/>
              <a:t>recognized as valuable</a:t>
            </a:r>
            <a:endParaRPr lang="en-CA" baseline="0" dirty="0" smtClean="0"/>
          </a:p>
          <a:p>
            <a:r>
              <a:rPr lang="en-CA" dirty="0" smtClean="0"/>
              <a:t>Are you adding more PPDM tables and rows each year? I hope so</a:t>
            </a:r>
            <a:endParaRPr lang="en-CA" baseline="0" dirty="0" smtClean="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3E272FE3-02E9-42F5-BA92-B902FD06DD67}"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6</a:t>
            </a:fld>
            <a:endParaRPr lang="en-CA" dirty="0"/>
          </a:p>
        </p:txBody>
      </p:sp>
    </p:spTree>
    <p:extLst>
      <p:ext uri="{BB962C8B-B14F-4D97-AF65-F5344CB8AC3E}">
        <p14:creationId xmlns:p14="http://schemas.microsoft.com/office/powerpoint/2010/main" val="39802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is your oil company moving to PPDM?</a:t>
            </a:r>
            <a:r>
              <a:rPr lang="en-CA" baseline="0" dirty="0" smtClean="0"/>
              <a:t> </a:t>
            </a:r>
            <a:r>
              <a:rPr lang="en-CA" dirty="0" smtClean="0"/>
              <a:t>You can’t keep storing all your big data</a:t>
            </a:r>
            <a:r>
              <a:rPr lang="en-CA" baseline="0" dirty="0" smtClean="0"/>
              <a:t> </a:t>
            </a:r>
            <a:r>
              <a:rPr lang="en-CA" dirty="0" smtClean="0"/>
              <a:t>under our bed!</a:t>
            </a:r>
          </a:p>
          <a:p>
            <a:endParaRPr lang="en-CA" dirty="0" smtClean="0"/>
          </a:p>
          <a:p>
            <a:r>
              <a:rPr lang="en-CA" dirty="0" smtClean="0"/>
              <a:t>It’s never too late to make a bigger commitment to PPDM to bolster your data management strategy</a:t>
            </a:r>
          </a:p>
          <a:p>
            <a:r>
              <a:rPr lang="en-CA" dirty="0" smtClean="0"/>
              <a:t>PPDM paves the path to delivering business value from the investment your oil &amp; gas company is making in data management</a:t>
            </a:r>
          </a:p>
          <a:p>
            <a:r>
              <a:rPr lang="en-CA" dirty="0" smtClean="0"/>
              <a:t>An ever growing pile of boxes or a growing number of disjointed datastores will take you in the direction of higher operating costs and disappointing business </a:t>
            </a:r>
            <a:r>
              <a:rPr lang="en-CA" dirty="0"/>
              <a:t>value</a:t>
            </a:r>
            <a:endParaRPr lang="en-CA" dirty="0" smtClean="0"/>
          </a:p>
          <a:p>
            <a:endParaRPr lang="en-CA" dirty="0"/>
          </a:p>
        </p:txBody>
      </p:sp>
      <p:sp>
        <p:nvSpPr>
          <p:cNvPr id="4" name="Header Placeholder 3"/>
          <p:cNvSpPr>
            <a:spLocks noGrp="1"/>
          </p:cNvSpPr>
          <p:nvPr>
            <p:ph type="hdr" sz="quarter" idx="10"/>
          </p:nvPr>
        </p:nvSpPr>
        <p:spPr/>
        <p:txBody>
          <a:bodyPr/>
          <a:lstStyle/>
          <a:p>
            <a:r>
              <a:rPr lang="en-CA" dirty="0" smtClean="0"/>
              <a:t>Corvelle Consulting</a:t>
            </a:r>
            <a:endParaRPr lang="en-CA" dirty="0"/>
          </a:p>
        </p:txBody>
      </p:sp>
      <p:sp>
        <p:nvSpPr>
          <p:cNvPr id="5" name="Date Placeholder 4"/>
          <p:cNvSpPr>
            <a:spLocks noGrp="1"/>
          </p:cNvSpPr>
          <p:nvPr>
            <p:ph type="dt" idx="11"/>
          </p:nvPr>
        </p:nvSpPr>
        <p:spPr/>
        <p:txBody>
          <a:bodyPr/>
          <a:lstStyle/>
          <a:p>
            <a:fld id="{62D311F1-72DE-4173-ADC5-22A150A9210D}" type="datetime1">
              <a:rPr lang="en-US" smtClean="0"/>
              <a:t>9/11/2015</a:t>
            </a:fld>
            <a:endParaRPr lang="en-CA"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7</a:t>
            </a:fld>
            <a:endParaRPr lang="en-CA" dirty="0"/>
          </a:p>
        </p:txBody>
      </p:sp>
    </p:spTree>
    <p:extLst>
      <p:ext uri="{BB962C8B-B14F-4D97-AF65-F5344CB8AC3E}">
        <p14:creationId xmlns:p14="http://schemas.microsoft.com/office/powerpoint/2010/main" val="216632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53" y="2324100"/>
            <a:ext cx="6499270" cy="6722597"/>
          </a:xfrm>
        </p:spPr>
        <p:txBody>
          <a:bodyPr>
            <a:normAutofit fontScale="92500" lnSpcReduction="10000"/>
          </a:bodyPr>
          <a:lstStyle/>
          <a:p>
            <a:r>
              <a:rPr lang="en-US" dirty="0" smtClean="0"/>
              <a:t>Let’s look at a conceptual view of the solution to the data management problems I’ve illustrated on the previous slides</a:t>
            </a:r>
          </a:p>
          <a:p>
            <a:r>
              <a:rPr lang="en-US" dirty="0" smtClean="0"/>
              <a:t>Oil &amp; Gas Data Warehouse Context Diagram</a:t>
            </a:r>
          </a:p>
          <a:p>
            <a:r>
              <a:rPr lang="en-US" dirty="0" smtClean="0"/>
              <a:t>At oil &amp; gas producers, visual analytics software typically accesses data</a:t>
            </a:r>
            <a:r>
              <a:rPr lang="en-US" baseline="0" dirty="0" smtClean="0"/>
              <a:t> from the listed datastores</a:t>
            </a:r>
          </a:p>
          <a:p>
            <a:r>
              <a:rPr lang="en-US" baseline="0" dirty="0" smtClean="0"/>
              <a:t>In this example, I’m showing:</a:t>
            </a:r>
          </a:p>
          <a:p>
            <a:pPr marL="359600" indent="-359600" defTabSz="916503">
              <a:defRPr/>
            </a:pPr>
            <a:r>
              <a:rPr lang="en-US" baseline="0" dirty="0" smtClean="0"/>
              <a:t>Field data capture that provides daily production data</a:t>
            </a:r>
          </a:p>
          <a:p>
            <a:pPr lvl="1"/>
            <a:r>
              <a:rPr lang="en-US" baseline="0" dirty="0" smtClean="0"/>
              <a:t>Schlumberger Avocet or CGI PVR or Merrick eVIN or Quorum Gathering Management </a:t>
            </a:r>
          </a:p>
          <a:p>
            <a:pPr lvl="0"/>
            <a:r>
              <a:rPr lang="en-US" baseline="0" dirty="0" smtClean="0"/>
              <a:t>ERP </a:t>
            </a:r>
            <a:r>
              <a:rPr lang="en-US" dirty="0"/>
              <a:t>that provides </a:t>
            </a:r>
            <a:r>
              <a:rPr lang="en-US" baseline="0" dirty="0" smtClean="0"/>
              <a:t>monthly financial data</a:t>
            </a:r>
          </a:p>
          <a:p>
            <a:pPr lvl="1"/>
            <a:r>
              <a:rPr lang="en-US" baseline="0" dirty="0" smtClean="0"/>
              <a:t>QByte FM or SAP or Oracle ERP or Excalibur</a:t>
            </a:r>
          </a:p>
          <a:p>
            <a:pPr lvl="0"/>
            <a:r>
              <a:rPr lang="en-US" baseline="0" dirty="0" smtClean="0"/>
              <a:t>A public data vendor </a:t>
            </a:r>
            <a:r>
              <a:rPr lang="en-US" dirty="0"/>
              <a:t>that </a:t>
            </a:r>
            <a:r>
              <a:rPr lang="en-US" baseline="0" dirty="0" smtClean="0"/>
              <a:t>provides </a:t>
            </a:r>
            <a:r>
              <a:rPr lang="en-US" baseline="0" dirty="0" smtClean="0"/>
              <a:t>monthly public well data</a:t>
            </a:r>
          </a:p>
          <a:p>
            <a:pPr lvl="1"/>
            <a:r>
              <a:rPr lang="en-US" baseline="0" dirty="0" smtClean="0"/>
              <a:t>IHS Energy or geoLOGIC or DrillingInfo</a:t>
            </a:r>
          </a:p>
          <a:p>
            <a:pPr lvl="0"/>
            <a:r>
              <a:rPr lang="en-US" baseline="0" dirty="0" smtClean="0"/>
              <a:t>Well data management software </a:t>
            </a:r>
            <a:r>
              <a:rPr lang="en-US" dirty="0"/>
              <a:t>that provides </a:t>
            </a:r>
            <a:r>
              <a:rPr lang="en-US" baseline="0" dirty="0" smtClean="0"/>
              <a:t>monthly and transactional proprietary well data</a:t>
            </a:r>
          </a:p>
          <a:p>
            <a:pPr lvl="1"/>
            <a:r>
              <a:rPr lang="en-US" baseline="0" dirty="0" smtClean="0"/>
              <a:t>Peloton WellView or Neuralog NeuraDB or Paradigm Epos or Petrosys dbMap</a:t>
            </a:r>
          </a:p>
          <a:p>
            <a:pPr lvl="0"/>
            <a:r>
              <a:rPr lang="en-US" baseline="0" dirty="0" smtClean="0"/>
              <a:t>A public data vendor </a:t>
            </a:r>
            <a:r>
              <a:rPr lang="en-US" dirty="0"/>
              <a:t>that provides </a:t>
            </a:r>
            <a:r>
              <a:rPr lang="en-US" baseline="0" dirty="0" smtClean="0"/>
              <a:t>monthly and transactional public fracturing data</a:t>
            </a:r>
          </a:p>
          <a:p>
            <a:pPr lvl="1"/>
            <a:r>
              <a:rPr lang="en-US" baseline="0" dirty="0" smtClean="0"/>
              <a:t>Canadian Discovery WCFD or FracKnowledge</a:t>
            </a:r>
          </a:p>
          <a:p>
            <a:pPr lvl="0"/>
            <a:r>
              <a:rPr lang="en-US" baseline="0" dirty="0" smtClean="0"/>
              <a:t>CAPEX management software </a:t>
            </a:r>
            <a:r>
              <a:rPr lang="en-US" dirty="0"/>
              <a:t>that provides </a:t>
            </a:r>
            <a:r>
              <a:rPr lang="en-US" baseline="0" dirty="0" smtClean="0"/>
              <a:t>monthly CAPEX and OPEX forecast data</a:t>
            </a:r>
          </a:p>
          <a:p>
            <a:pPr lvl="1"/>
            <a:r>
              <a:rPr lang="en-US" baseline="0" dirty="0" smtClean="0"/>
              <a:t>Energy Navigator ValueNavigator or Entero Mosaic</a:t>
            </a:r>
          </a:p>
          <a:p>
            <a:r>
              <a:rPr lang="en-CA" baseline="0" dirty="0" smtClean="0"/>
              <a:t>PPDM is used to varying degrees in all of these datastores</a:t>
            </a:r>
          </a:p>
          <a:p>
            <a:pPr lvl="1"/>
            <a:r>
              <a:rPr lang="en-CA" baseline="0" dirty="0" smtClean="0"/>
              <a:t>However, PPDM is mentioned rarely mentioned by the software</a:t>
            </a:r>
            <a:r>
              <a:rPr lang="en-CA" dirty="0" smtClean="0"/>
              <a:t> vendors </a:t>
            </a:r>
            <a:r>
              <a:rPr lang="en-CA" baseline="0" dirty="0" smtClean="0"/>
              <a:t>and therefore remains rather invisible to most end-users</a:t>
            </a:r>
          </a:p>
          <a:p>
            <a:r>
              <a:rPr lang="en-US" dirty="0" smtClean="0"/>
              <a:t>D</a:t>
            </a:r>
            <a:r>
              <a:rPr lang="en-US" baseline="0" dirty="0" smtClean="0"/>
              <a:t>ata warehouse:</a:t>
            </a:r>
          </a:p>
          <a:p>
            <a:pPr lvl="1"/>
            <a:r>
              <a:rPr lang="en-US" baseline="0" dirty="0" smtClean="0"/>
              <a:t>Brings data together </a:t>
            </a:r>
            <a:r>
              <a:rPr lang="en-CA" baseline="0" dirty="0" smtClean="0"/>
              <a:t>all of these datastores </a:t>
            </a:r>
            <a:r>
              <a:rPr lang="en-US" baseline="0" dirty="0" smtClean="0"/>
              <a:t>into a single authoritative view</a:t>
            </a:r>
          </a:p>
          <a:p>
            <a:pPr lvl="1"/>
            <a:r>
              <a:rPr lang="en-US" baseline="0" dirty="0" smtClean="0"/>
              <a:t>Highlights data quality issues such as key mismatches or contradictory data for resolution</a:t>
            </a:r>
          </a:p>
          <a:p>
            <a:pPr lvl="0"/>
            <a:r>
              <a:rPr lang="en-US" baseline="0" dirty="0" smtClean="0"/>
              <a:t>With or without the data warehouse, this is the data, much of it PPDM, that visual analytics makes useful and visible</a:t>
            </a:r>
          </a:p>
          <a:p>
            <a:pPr lvl="0"/>
            <a:r>
              <a:rPr lang="en-US" dirty="0" smtClean="0"/>
              <a:t>Do you operate most of these datastores?</a:t>
            </a:r>
          </a:p>
          <a:p>
            <a:pPr lvl="0"/>
            <a:r>
              <a:rPr lang="en-US" baseline="0" dirty="0" smtClean="0"/>
              <a:t>How easy or difficult are they to link</a:t>
            </a:r>
            <a:r>
              <a:rPr lang="en-US" dirty="0" smtClean="0"/>
              <a:t> or integrate?</a:t>
            </a:r>
            <a:endParaRPr lang="en-US" baseline="0" dirty="0" smtClean="0"/>
          </a:p>
          <a:p>
            <a:pPr lvl="0"/>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dirty="0" smtClean="0"/>
              <a:t>Enerplus</a:t>
            </a:r>
            <a:endParaRPr lang="en-US" dirty="0"/>
          </a:p>
        </p:txBody>
      </p:sp>
      <p:sp>
        <p:nvSpPr>
          <p:cNvPr id="5" name="Date Placeholder 4"/>
          <p:cNvSpPr>
            <a:spLocks noGrp="1"/>
          </p:cNvSpPr>
          <p:nvPr>
            <p:ph type="dt" idx="11"/>
          </p:nvPr>
        </p:nvSpPr>
        <p:spPr/>
        <p:txBody>
          <a:bodyPr/>
          <a:lstStyle/>
          <a:p>
            <a:fld id="{D7365269-CEBE-48FB-96C8-E5FFDD4416B0}" type="datetime1">
              <a:rPr lang="en-US" smtClean="0"/>
              <a:t>9/11/2015</a:t>
            </a:fld>
            <a:endParaRPr lang="en-US"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US" dirty="0"/>
          </a:p>
        </p:txBody>
      </p:sp>
      <p:sp>
        <p:nvSpPr>
          <p:cNvPr id="7" name="Slide Number Placeholder 6"/>
          <p:cNvSpPr>
            <a:spLocks noGrp="1"/>
          </p:cNvSpPr>
          <p:nvPr>
            <p:ph type="sldNum" sz="quarter" idx="13"/>
          </p:nvPr>
        </p:nvSpPr>
        <p:spPr/>
        <p:txBody>
          <a:bodyPr/>
          <a:lstStyle/>
          <a:p>
            <a:fld id="{AFE7919D-4123-3140-AFAF-B0E7A3F97D91}" type="slidenum">
              <a:rPr lang="en-US" smtClean="0"/>
              <a:t>8</a:t>
            </a:fld>
            <a:endParaRPr lang="en-US" dirty="0"/>
          </a:p>
        </p:txBody>
      </p:sp>
    </p:spTree>
    <p:extLst>
      <p:ext uri="{BB962C8B-B14F-4D97-AF65-F5344CB8AC3E}">
        <p14:creationId xmlns:p14="http://schemas.microsoft.com/office/powerpoint/2010/main" val="216225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53" y="2196580"/>
            <a:ext cx="6499270" cy="6850118"/>
          </a:xfrm>
        </p:spPr>
        <p:txBody>
          <a:bodyPr>
            <a:normAutofit lnSpcReduction="10000"/>
          </a:bodyPr>
          <a:lstStyle/>
          <a:p>
            <a:r>
              <a:rPr lang="en-US" dirty="0" smtClean="0"/>
              <a:t>Visual Analytics Application Context Diagram</a:t>
            </a:r>
          </a:p>
          <a:p>
            <a:r>
              <a:rPr lang="en-US" dirty="0" smtClean="0"/>
              <a:t>In describing</a:t>
            </a:r>
            <a:r>
              <a:rPr lang="en-US" baseline="0" dirty="0" smtClean="0"/>
              <a:t> the context of the </a:t>
            </a:r>
            <a:r>
              <a:rPr lang="en-US" dirty="0" smtClean="0"/>
              <a:t>Visual Analytics Application,</a:t>
            </a:r>
            <a:r>
              <a:rPr lang="en-US" baseline="0" dirty="0" smtClean="0"/>
              <a:t> let’s continue the story </a:t>
            </a:r>
            <a:r>
              <a:rPr lang="en-US" dirty="0" smtClean="0"/>
              <a:t>from the data</a:t>
            </a:r>
            <a:r>
              <a:rPr lang="en-US" baseline="0" dirty="0" smtClean="0"/>
              <a:t> </a:t>
            </a:r>
            <a:r>
              <a:rPr lang="en-US" dirty="0" smtClean="0"/>
              <a:t>warehouse I described on the last slide</a:t>
            </a:r>
          </a:p>
          <a:p>
            <a:r>
              <a:rPr lang="en-US" baseline="0" dirty="0" smtClean="0"/>
              <a:t>The </a:t>
            </a:r>
            <a:r>
              <a:rPr lang="en-US" dirty="0" smtClean="0"/>
              <a:t>Visual Analytics Application reads data from the data warehouse as you’d expect</a:t>
            </a:r>
          </a:p>
          <a:p>
            <a:r>
              <a:rPr lang="en-US" baseline="0" dirty="0" smtClean="0"/>
              <a:t>The </a:t>
            </a:r>
            <a:r>
              <a:rPr lang="en-US" dirty="0" smtClean="0"/>
              <a:t>Visual Analytics application typically produces a wide range of output artifacts</a:t>
            </a:r>
          </a:p>
          <a:p>
            <a:pPr lvl="1"/>
            <a:r>
              <a:rPr lang="en-US" dirty="0" smtClean="0"/>
              <a:t>The</a:t>
            </a:r>
            <a:r>
              <a:rPr lang="en-US" baseline="0" dirty="0" smtClean="0"/>
              <a:t> most valuable </a:t>
            </a:r>
            <a:r>
              <a:rPr lang="en-US" dirty="0" smtClean="0"/>
              <a:t>artifacts </a:t>
            </a:r>
            <a:r>
              <a:rPr lang="en-US" baseline="0" dirty="0" smtClean="0"/>
              <a:t>are the graphs that are available in huge variety</a:t>
            </a:r>
          </a:p>
          <a:p>
            <a:pPr lvl="1"/>
            <a:r>
              <a:rPr lang="en-US" baseline="0" dirty="0" smtClean="0"/>
              <a:t>The other artifacts are very tabular; On </a:t>
            </a:r>
            <a:r>
              <a:rPr lang="en-US" dirty="0"/>
              <a:t>these artifacts </a:t>
            </a:r>
            <a:r>
              <a:rPr lang="en-US" baseline="0" dirty="0" smtClean="0"/>
              <a:t>it’s difficult for us visually-oriented humans to spot trends or problems</a:t>
            </a:r>
            <a:endParaRPr lang="en-US" dirty="0" smtClean="0"/>
          </a:p>
          <a:p>
            <a:r>
              <a:rPr lang="en-US" dirty="0" smtClean="0"/>
              <a:t>Visual Analytics applications can either access the</a:t>
            </a:r>
            <a:r>
              <a:rPr lang="en-US" baseline="0" dirty="0" smtClean="0"/>
              <a:t> data warehouse or the underlying application datastores directly</a:t>
            </a:r>
          </a:p>
          <a:p>
            <a:r>
              <a:rPr lang="en-CA" baseline="0" dirty="0" smtClean="0"/>
              <a:t>For example, a highly useful </a:t>
            </a:r>
            <a:r>
              <a:rPr lang="en-US" dirty="0"/>
              <a:t>Visual Analytics </a:t>
            </a:r>
            <a:r>
              <a:rPr lang="en-CA" baseline="0" dirty="0" smtClean="0"/>
              <a:t>query goes something like this:</a:t>
            </a:r>
          </a:p>
          <a:p>
            <a:r>
              <a:rPr lang="en-CA" baseline="0" dirty="0" smtClean="0"/>
              <a:t>Select wells in Western Canada where my working interest exceeds 50%, that have been profitable during the past 3 years but where that profitability is declining, and where the reserve life index is greater than 3</a:t>
            </a:r>
          </a:p>
          <a:p>
            <a:r>
              <a:rPr lang="en-CA" baseline="0" dirty="0" smtClean="0"/>
              <a:t>For the selected wells, create a series of monthly graphs for the past 3 years showing revenue, operating expense, production volume in boe/day, net income</a:t>
            </a:r>
          </a:p>
          <a:p>
            <a:r>
              <a:rPr lang="en-CA" baseline="0" dirty="0" smtClean="0"/>
              <a:t>The goal is to identify wells that are under-performing, can benefit from more production engineering attention and are likely worth investing that attention</a:t>
            </a:r>
          </a:p>
          <a:p>
            <a:pPr lvl="0"/>
            <a:r>
              <a:rPr lang="en-CA" baseline="0" dirty="0" smtClean="0"/>
              <a:t>A similar query will identify dogs the will not benefit from attention and should be sold or abandoned</a:t>
            </a:r>
          </a:p>
          <a:p>
            <a:pPr lvl="0"/>
            <a:r>
              <a:rPr lang="en-CA" dirty="0" smtClean="0"/>
              <a:t>Can you describe a complex query that your end-users have found valuable?</a:t>
            </a:r>
          </a:p>
          <a:p>
            <a:pPr lvl="0"/>
            <a:r>
              <a:rPr lang="en-CA" baseline="0" dirty="0" smtClean="0"/>
              <a:t>The most valuable queries tend to require a data contribution from multiple datastores</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dirty="0" smtClean="0"/>
              <a:t>Enerplus</a:t>
            </a:r>
            <a:endParaRPr lang="en-US" dirty="0"/>
          </a:p>
        </p:txBody>
      </p:sp>
      <p:sp>
        <p:nvSpPr>
          <p:cNvPr id="5" name="Date Placeholder 4"/>
          <p:cNvSpPr>
            <a:spLocks noGrp="1"/>
          </p:cNvSpPr>
          <p:nvPr>
            <p:ph type="dt" idx="11"/>
          </p:nvPr>
        </p:nvSpPr>
        <p:spPr/>
        <p:txBody>
          <a:bodyPr/>
          <a:lstStyle/>
          <a:p>
            <a:fld id="{5E9E17B3-5C86-4CC8-8D23-4B0F1958DE55}" type="datetime1">
              <a:rPr lang="en-US" smtClean="0"/>
              <a:t>9/11/2015</a:t>
            </a:fld>
            <a:endParaRPr lang="en-US" dirty="0"/>
          </a:p>
        </p:txBody>
      </p:sp>
      <p:sp>
        <p:nvSpPr>
          <p:cNvPr id="6" name="Footer Placeholder 5"/>
          <p:cNvSpPr>
            <a:spLocks noGrp="1"/>
          </p:cNvSpPr>
          <p:nvPr>
            <p:ph type="ftr" sz="quarter" idx="12"/>
          </p:nvPr>
        </p:nvSpPr>
        <p:spPr/>
        <p:txBody>
          <a:bodyPr/>
          <a:lstStyle/>
          <a:p>
            <a:r>
              <a:rPr lang="en-CA" dirty="0" smtClean="0"/>
              <a:t>How Visual Analytics adds value to PPDM Datastores</a:t>
            </a:r>
            <a:endParaRPr lang="en-US" dirty="0"/>
          </a:p>
        </p:txBody>
      </p:sp>
      <p:sp>
        <p:nvSpPr>
          <p:cNvPr id="7" name="Slide Number Placeholder 6"/>
          <p:cNvSpPr>
            <a:spLocks noGrp="1"/>
          </p:cNvSpPr>
          <p:nvPr>
            <p:ph type="sldNum" sz="quarter" idx="13"/>
          </p:nvPr>
        </p:nvSpPr>
        <p:spPr/>
        <p:txBody>
          <a:bodyPr/>
          <a:lstStyle/>
          <a:p>
            <a:fld id="{AFE7919D-4123-3140-AFAF-B0E7A3F97D91}" type="slidenum">
              <a:rPr lang="en-US" smtClean="0"/>
              <a:t>9</a:t>
            </a:fld>
            <a:endParaRPr lang="en-US" dirty="0"/>
          </a:p>
        </p:txBody>
      </p:sp>
    </p:spTree>
    <p:extLst>
      <p:ext uri="{BB962C8B-B14F-4D97-AF65-F5344CB8AC3E}">
        <p14:creationId xmlns:p14="http://schemas.microsoft.com/office/powerpoint/2010/main" val="1011490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r">
              <a:defRPr baseline="0">
                <a:solidFill>
                  <a:schemeClr val="bg1"/>
                </a:solidFill>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6" name="Slide Number Placeholder 5"/>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pic>
        <p:nvPicPr>
          <p:cNvPr id="7" name="Picture 6" descr="CorvelleLogoLightBigRGB.gif"/>
          <p:cNvPicPr>
            <a:picLocks noChangeAspect="1"/>
          </p:cNvPicPr>
          <p:nvPr userDrawn="1"/>
        </p:nvPicPr>
        <p:blipFill>
          <a:blip r:embed="rId2" cstate="print"/>
          <a:stretch>
            <a:fillRect/>
          </a:stretch>
        </p:blipFill>
        <p:spPr>
          <a:xfrm>
            <a:off x="428596" y="571480"/>
            <a:ext cx="3786214" cy="9465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aseline="0">
                <a:solidFill>
                  <a:schemeClr val="bg1"/>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marL="444500" indent="-444500">
              <a:buSzPct val="85000"/>
              <a:buFont typeface="Wingdings" pitchFamily="2" charset="2"/>
              <a:buChar char="q"/>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chemeClr val="bg1"/>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7010432" y="6356350"/>
            <a:ext cx="2133600" cy="365125"/>
          </a:xfrm>
        </p:spPr>
        <p:txBody>
          <a:bodyPr/>
          <a:lstStyle>
            <a:lvl1pPr algn="l">
              <a:defRPr>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aseline="0">
                <a:solidFill>
                  <a:schemeClr val="bg1"/>
                </a:solidFill>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chemeClr val="bg1"/>
                </a:solidFill>
              </a:defRPr>
            </a:lvl1pPr>
            <a:lvl2pPr>
              <a:defRPr sz="2400" baseline="0">
                <a:solidFill>
                  <a:schemeClr val="bg1"/>
                </a:solidFill>
              </a:defRPr>
            </a:lvl2pPr>
            <a:lvl3pPr>
              <a:defRPr sz="2000" baseline="0">
                <a:solidFill>
                  <a:schemeClr val="bg1"/>
                </a:solidFill>
              </a:defRPr>
            </a:lvl3pPr>
            <a:lvl4pPr>
              <a:defRPr sz="1800" baseline="0">
                <a:solidFill>
                  <a:schemeClr val="bg1"/>
                </a:solidFill>
              </a:defRPr>
            </a:lvl4pPr>
            <a:lvl5pPr>
              <a:defRPr sz="1800" baseline="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chemeClr val="bg1"/>
                </a:solidFill>
              </a:defRPr>
            </a:lvl1pPr>
            <a:lvl2pPr>
              <a:defRPr sz="2400" baseline="0">
                <a:solidFill>
                  <a:schemeClr val="bg1"/>
                </a:solidFill>
              </a:defRPr>
            </a:lvl2pPr>
            <a:lvl3pPr>
              <a:defRPr sz="2000" baseline="0">
                <a:solidFill>
                  <a:schemeClr val="bg1"/>
                </a:solidFill>
              </a:defRPr>
            </a:lvl3pPr>
            <a:lvl4pPr>
              <a:defRPr sz="1800" baseline="0">
                <a:solidFill>
                  <a:schemeClr val="bg1"/>
                </a:solidFill>
              </a:defRPr>
            </a:lvl4pPr>
            <a:lvl5pPr>
              <a:defRPr sz="1800" baseline="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a:xfrm>
            <a:off x="7010432" y="6356350"/>
            <a:ext cx="2133600" cy="365125"/>
          </a:xfrm>
        </p:spPr>
        <p:txBody>
          <a:bodyPr/>
          <a:lstStyle>
            <a:lvl1pPr algn="l">
              <a:defRPr>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aseline="0">
                <a:solidFill>
                  <a:schemeClr val="bg1"/>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aseline="0">
                <a:solidFill>
                  <a:schemeClr val="bg1"/>
                </a:solidFill>
              </a:defRPr>
            </a:lvl1pPr>
            <a:lvl2pPr>
              <a:defRPr sz="2000" baseline="0">
                <a:solidFill>
                  <a:schemeClr val="bg1"/>
                </a:solidFill>
              </a:defRPr>
            </a:lvl2pPr>
            <a:lvl3pPr>
              <a:defRPr sz="1800" baseline="0">
                <a:solidFill>
                  <a:schemeClr val="bg1"/>
                </a:solidFill>
              </a:defRPr>
            </a:lvl3pPr>
            <a:lvl4pPr>
              <a:defRPr sz="1600" baseline="0">
                <a:solidFill>
                  <a:schemeClr val="bg1"/>
                </a:solidFill>
              </a:defRPr>
            </a:lvl4pPr>
            <a:lvl5pPr>
              <a:defRPr sz="1600" baseline="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aseline="0">
                <a:solidFill>
                  <a:schemeClr val="bg1"/>
                </a:solidFill>
              </a:defRPr>
            </a:lvl1pPr>
            <a:lvl2pPr>
              <a:defRPr sz="2000" baseline="0">
                <a:solidFill>
                  <a:schemeClr val="bg1"/>
                </a:solidFill>
              </a:defRPr>
            </a:lvl2pPr>
            <a:lvl3pPr>
              <a:defRPr sz="1800" baseline="0">
                <a:solidFill>
                  <a:schemeClr val="bg1"/>
                </a:solidFill>
              </a:defRPr>
            </a:lvl3pPr>
            <a:lvl4pPr>
              <a:defRPr sz="1600" baseline="0">
                <a:solidFill>
                  <a:schemeClr val="bg1"/>
                </a:solidFill>
              </a:defRPr>
            </a:lvl4pPr>
            <a:lvl5pPr>
              <a:defRPr sz="1600" baseline="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Slide Number Placeholder 8"/>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aseline="0">
                <a:solidFill>
                  <a:schemeClr val="bg1"/>
                </a:solidFill>
              </a:defRPr>
            </a:lvl1pPr>
          </a:lstStyle>
          <a:p>
            <a:r>
              <a:rPr lang="en-US" dirty="0" smtClean="0"/>
              <a:t>Click to edit Master title style</a:t>
            </a:r>
            <a:endParaRPr lang="en-CA" dirty="0"/>
          </a:p>
        </p:txBody>
      </p:sp>
      <p:sp>
        <p:nvSpPr>
          <p:cNvPr id="4" name="Slide Number Placeholder 8"/>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baseline="0">
                <a:solidFill>
                  <a:schemeClr val="bg1"/>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3200" baseline="0">
                <a:solidFill>
                  <a:schemeClr val="bg1"/>
                </a:solidFill>
              </a:defRPr>
            </a:lvl1pPr>
            <a:lvl2pPr>
              <a:defRPr sz="2800" baseline="0">
                <a:solidFill>
                  <a:schemeClr val="bg1"/>
                </a:solidFill>
              </a:defRPr>
            </a:lvl2pPr>
            <a:lvl3pPr>
              <a:defRPr sz="2400" baseline="0">
                <a:solidFill>
                  <a:schemeClr val="bg1"/>
                </a:solidFill>
              </a:defRPr>
            </a:lvl3pPr>
            <a:lvl4pPr>
              <a:defRPr sz="2000" baseline="0">
                <a:solidFill>
                  <a:schemeClr val="bg1"/>
                </a:solidFill>
              </a:defRPr>
            </a:lvl4pPr>
            <a:lvl5pPr>
              <a:defRPr sz="2000" baseline="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8"/>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solidFill>
                  <a:schemeClr val="bg1"/>
                </a:solidFill>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8"/>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A99E7-2911-4F31-8B8A-0F3DE256585D}" type="datetime1">
              <a:rPr lang="en-US" smtClean="0"/>
              <a:pPr/>
              <a:t>9/11/2015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C91AC-F8C4-471A-9F19-C2EA8576DF20}" type="slidenum">
              <a:rPr lang="en-CA" smtClean="0"/>
              <a:pPr/>
              <a:t>‹#›</a:t>
            </a:fld>
            <a:endParaRPr lang="en-CA" dirty="0"/>
          </a:p>
        </p:txBody>
      </p:sp>
      <p:pic>
        <p:nvPicPr>
          <p:cNvPr id="8" name="Picture 7" descr="corvelle-background-oct-28.jpg"/>
          <p:cNvPicPr>
            <a:picLocks noChangeAspect="1"/>
          </p:cNvPicPr>
          <p:nvPr userDrawn="1"/>
        </p:nvPicPr>
        <p:blipFill>
          <a:blip r:embed="rId11" cstate="print"/>
          <a:stretch>
            <a:fillRect/>
          </a:stretch>
        </p:blipFill>
        <p:spPr>
          <a:xfrm>
            <a:off x="0" y="2219"/>
            <a:ext cx="9144000" cy="6853561"/>
          </a:xfrm>
          <a:prstGeom prst="rect">
            <a:avLst/>
          </a:prstGeom>
        </p:spPr>
      </p:pic>
      <p:sp>
        <p:nvSpPr>
          <p:cNvPr id="9" name="Footer Placeholder 3"/>
          <p:cNvSpPr txBox="1">
            <a:spLocks/>
          </p:cNvSpPr>
          <p:nvPr userDrawn="1"/>
        </p:nvSpPr>
        <p:spPr>
          <a:xfrm>
            <a:off x="184150" y="6357958"/>
            <a:ext cx="4038600" cy="304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Garamond" pitchFamily="18" charset="0"/>
                <a:ea typeface="+mn-ea"/>
                <a:cs typeface="+mn-cs"/>
              </a:rPr>
              <a:t>Corvelle Drives Concepts to Completion</a:t>
            </a:r>
          </a:p>
        </p:txBody>
      </p:sp>
      <p:pic>
        <p:nvPicPr>
          <p:cNvPr id="11" name="Picture 10" descr="CorvelleLogoLightSmallRGB.gif"/>
          <p:cNvPicPr>
            <a:picLocks noChangeAspect="1"/>
          </p:cNvPicPr>
          <p:nvPr userDrawn="1"/>
        </p:nvPicPr>
        <p:blipFill>
          <a:blip r:embed="rId12" cstate="print"/>
          <a:stretch>
            <a:fillRect/>
          </a:stretch>
        </p:blipFill>
        <p:spPr>
          <a:xfrm>
            <a:off x="7358082" y="6286520"/>
            <a:ext cx="1571636" cy="3929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corvelle.com/do-you-need-big-data-for-big-resul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corvelle.com/resources/articles/it-world-canada/why-you-need-visual-analytics/" TargetMode="External"/><Relationship Id="rId5" Type="http://schemas.openxmlformats.org/officeDocument/2006/relationships/hyperlink" Target="http://www.corvelle.com/is-data-modelling-really-dead/" TargetMode="External"/><Relationship Id="rId4" Type="http://schemas.openxmlformats.org/officeDocument/2006/relationships/hyperlink" Target="http://www.corvelle.com/business-intelligence-experiencing-more-hype-than-valu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a:stretch>
            <a:fillRect/>
          </a:stretch>
        </p:blipFill>
        <p:spPr bwMode="auto">
          <a:xfrm>
            <a:off x="5004048" y="3955220"/>
            <a:ext cx="2952328" cy="1963298"/>
          </a:xfrm>
          <a:prstGeom prst="rect">
            <a:avLst/>
          </a:prstGeom>
          <a:noFill/>
          <a:ln w="9525">
            <a:noFill/>
            <a:miter lim="800000"/>
            <a:headEnd/>
            <a:tailEnd/>
          </a:ln>
        </p:spPr>
      </p:pic>
      <p:pic>
        <p:nvPicPr>
          <p:cNvPr id="6" name="Picture 33" descr="Jim_Morris_oil"/>
          <p:cNvPicPr>
            <a:picLocks noChangeAspect="1" noChangeArrowheads="1"/>
          </p:cNvPicPr>
          <p:nvPr/>
        </p:nvPicPr>
        <p:blipFill>
          <a:blip r:embed="rId4" cstate="print"/>
          <a:srcRect/>
          <a:stretch>
            <a:fillRect/>
          </a:stretch>
        </p:blipFill>
        <p:spPr bwMode="auto">
          <a:xfrm>
            <a:off x="1403648" y="3881562"/>
            <a:ext cx="2466975" cy="1973262"/>
          </a:xfrm>
          <a:prstGeom prst="rect">
            <a:avLst/>
          </a:prstGeom>
          <a:noFill/>
        </p:spPr>
      </p:pic>
      <p:pic>
        <p:nvPicPr>
          <p:cNvPr id="10" name="Picture 4"/>
          <p:cNvPicPr>
            <a:picLocks noChangeAspect="1" noChangeArrowheads="1"/>
          </p:cNvPicPr>
          <p:nvPr/>
        </p:nvPicPr>
        <p:blipFill>
          <a:blip r:embed="rId5" cstate="print"/>
          <a:srcRect/>
          <a:stretch>
            <a:fillRect/>
          </a:stretch>
        </p:blipFill>
        <p:spPr bwMode="auto">
          <a:xfrm>
            <a:off x="7236296" y="3933056"/>
            <a:ext cx="1944216" cy="1944216"/>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36512" y="3980166"/>
            <a:ext cx="1907704" cy="1897106"/>
          </a:xfrm>
          <a:prstGeom prst="rect">
            <a:avLst/>
          </a:prstGeom>
          <a:noFill/>
          <a:ln w="9525">
            <a:noFill/>
            <a:miter lim="800000"/>
            <a:headEnd/>
            <a:tailEnd/>
          </a:ln>
        </p:spPr>
      </p:pic>
      <p:sp>
        <p:nvSpPr>
          <p:cNvPr id="9" name="Title 8"/>
          <p:cNvSpPr>
            <a:spLocks noGrp="1"/>
          </p:cNvSpPr>
          <p:nvPr>
            <p:ph type="ctrTitle"/>
          </p:nvPr>
        </p:nvSpPr>
        <p:spPr>
          <a:xfrm>
            <a:off x="685800" y="1844824"/>
            <a:ext cx="7772400" cy="1470025"/>
          </a:xfrm>
        </p:spPr>
        <p:txBody>
          <a:bodyPr>
            <a:normAutofit fontScale="90000"/>
          </a:bodyPr>
          <a:lstStyle/>
          <a:p>
            <a:r>
              <a:rPr lang="en-CA" sz="6000" dirty="0"/>
              <a:t>How Visual Analytics adds value </a:t>
            </a:r>
            <a:r>
              <a:rPr lang="en-CA" sz="6000" dirty="0" smtClean="0"/>
              <a:t>to PPDM </a:t>
            </a:r>
            <a:r>
              <a:rPr lang="en-CA" sz="6000" dirty="0"/>
              <a:t>Datastores</a:t>
            </a:r>
            <a:endParaRPr lang="en-CA" sz="6000" dirty="0" smtClean="0"/>
          </a:p>
        </p:txBody>
      </p:sp>
      <p:sp>
        <p:nvSpPr>
          <p:cNvPr id="8" name="Slide Number Placeholder 7"/>
          <p:cNvSpPr>
            <a:spLocks noGrp="1"/>
          </p:cNvSpPr>
          <p:nvPr>
            <p:ph type="sldNum" sz="quarter" idx="12"/>
          </p:nvPr>
        </p:nvSpPr>
        <p:spPr>
          <a:xfrm>
            <a:off x="7000892" y="6356350"/>
            <a:ext cx="2133600" cy="365125"/>
          </a:xfrm>
        </p:spPr>
        <p:txBody>
          <a:bodyPr/>
          <a:lstStyle/>
          <a:p>
            <a:fld id="{A82C91AC-F8C4-471A-9F19-C2EA8576DF20}" type="slidenum">
              <a:rPr lang="en-CA" smtClean="0"/>
              <a:pPr/>
              <a:t>1</a:t>
            </a:fld>
            <a:endParaRPr lang="en-CA" dirty="0"/>
          </a:p>
        </p:txBody>
      </p:sp>
      <p:pic>
        <p:nvPicPr>
          <p:cNvPr id="3074" name="Picture 2" descr="http://wikibon.org/blog/wp-content/uploads/2011/10/Screen-Shot-2011-10-26-at-12.35.52-PM-150x15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955220"/>
            <a:ext cx="1899604" cy="18996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PPDM"/>
          <p:cNvSpPr>
            <a:spLocks noChangeAspect="1" noChangeArrowheads="1"/>
          </p:cNvSpPr>
          <p:nvPr/>
        </p:nvSpPr>
        <p:spPr bwMode="auto">
          <a:xfrm>
            <a:off x="155575" y="-593725"/>
            <a:ext cx="1114425"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4" name="Line 36"/>
          <p:cNvSpPr>
            <a:spLocks noChangeShapeType="1"/>
          </p:cNvSpPr>
          <p:nvPr/>
        </p:nvSpPr>
        <p:spPr bwMode="auto">
          <a:xfrm flipV="1">
            <a:off x="-9525" y="3911724"/>
            <a:ext cx="9144000" cy="0"/>
          </a:xfrm>
          <a:prstGeom prst="line">
            <a:avLst/>
          </a:prstGeom>
          <a:noFill/>
          <a:ln w="127000">
            <a:solidFill>
              <a:schemeClr val="bg2">
                <a:lumMod val="90000"/>
              </a:schemeClr>
            </a:solidFill>
            <a:round/>
            <a:headEnd/>
            <a:tailEnd/>
          </a:ln>
          <a:effectLst/>
        </p:spPr>
        <p:txBody>
          <a:bodyPr/>
          <a:lstStyle/>
          <a:p>
            <a:endParaRPr lang="en-CA" dirty="0"/>
          </a:p>
        </p:txBody>
      </p:sp>
      <p:sp>
        <p:nvSpPr>
          <p:cNvPr id="11" name="Line 37"/>
          <p:cNvSpPr>
            <a:spLocks noChangeShapeType="1"/>
          </p:cNvSpPr>
          <p:nvPr/>
        </p:nvSpPr>
        <p:spPr bwMode="auto">
          <a:xfrm flipV="1">
            <a:off x="0" y="5902449"/>
            <a:ext cx="9144000" cy="19050"/>
          </a:xfrm>
          <a:prstGeom prst="line">
            <a:avLst/>
          </a:prstGeom>
          <a:noFill/>
          <a:ln w="127000">
            <a:solidFill>
              <a:schemeClr val="bg2">
                <a:lumMod val="90000"/>
              </a:schemeClr>
            </a:solidFill>
            <a:round/>
            <a:headEnd/>
            <a:tailEnd/>
          </a:ln>
          <a:effectLst/>
        </p:spPr>
        <p:txBody>
          <a:bodyPr/>
          <a:lstStyle/>
          <a:p>
            <a:endParaRPr lang="en-CA" dirty="0"/>
          </a:p>
        </p:txBody>
      </p:sp>
      <p:pic>
        <p:nvPicPr>
          <p:cNvPr id="12" name="Picture 6" descr="PPD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1991" y="237009"/>
            <a:ext cx="1114425" cy="1247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ivizsecurity.com/blog/wp-content/uploads/2013/11/Storm-in-Secur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pPr algn="ctr"/>
            <a:r>
              <a:rPr lang="en-CA" sz="7200" dirty="0"/>
              <a:t>Visual </a:t>
            </a:r>
            <a:r>
              <a:rPr lang="en-CA" sz="7200" dirty="0" smtClean="0"/>
              <a:t>Analytics</a:t>
            </a:r>
            <a:r>
              <a:rPr lang="en-CA" sz="7200" dirty="0"/>
              <a:t/>
            </a:r>
            <a:br>
              <a:rPr lang="en-CA" sz="7200" dirty="0"/>
            </a:br>
            <a:endParaRPr lang="en-CA" sz="7200"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10</a:t>
            </a:fld>
            <a:endParaRPr lang="en-CA" dirty="0"/>
          </a:p>
        </p:txBody>
      </p:sp>
      <p:pic>
        <p:nvPicPr>
          <p:cNvPr id="1026" name="Picture 2" descr="Pumpjacks"/>
          <p:cNvPicPr>
            <a:picLocks noChangeAspect="1" noChangeArrowheads="1"/>
          </p:cNvPicPr>
          <p:nvPr/>
        </p:nvPicPr>
        <p:blipFill rotWithShape="1">
          <a:blip r:embed="rId4">
            <a:extLst>
              <a:ext uri="{28A0092B-C50C-407E-A947-70E740481C1C}">
                <a14:useLocalDpi xmlns:a14="http://schemas.microsoft.com/office/drawing/2010/main" val="0"/>
              </a:ext>
            </a:extLst>
          </a:blip>
          <a:srcRect t="23810"/>
          <a:stretch/>
        </p:blipFill>
        <p:spPr bwMode="auto">
          <a:xfrm>
            <a:off x="0" y="3645024"/>
            <a:ext cx="9144000" cy="323958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style>
          <a:lnRef idx="3">
            <a:schemeClr val="lt1"/>
          </a:lnRef>
          <a:fillRef idx="1">
            <a:schemeClr val="accent1"/>
          </a:fillRef>
          <a:effectRef idx="1">
            <a:schemeClr val="accent1"/>
          </a:effectRef>
          <a:fontRef idx="minor">
            <a:schemeClr val="lt1"/>
          </a:fontRef>
        </p:style>
        <p:txBody>
          <a:bodyPr>
            <a:normAutofit/>
          </a:bodyPr>
          <a:lstStyle/>
          <a:p>
            <a:r>
              <a:rPr lang="en-CA" sz="4400" dirty="0"/>
              <a:t>A picture is </a:t>
            </a:r>
            <a:r>
              <a:rPr lang="en-CA" sz="4400" dirty="0" smtClean="0"/>
              <a:t>worth</a:t>
            </a:r>
            <a:br>
              <a:rPr lang="en-CA" sz="4400" dirty="0" smtClean="0"/>
            </a:br>
            <a:r>
              <a:rPr lang="en-CA" sz="4400" dirty="0" smtClean="0"/>
              <a:t>a </a:t>
            </a:r>
            <a:r>
              <a:rPr lang="en-CA" sz="4400" dirty="0"/>
              <a:t>thousand rows of data</a:t>
            </a:r>
          </a:p>
        </p:txBody>
      </p:sp>
      <p:sp>
        <p:nvSpPr>
          <p:cNvPr id="9" name="TextBox 8"/>
          <p:cNvSpPr txBox="1"/>
          <p:nvPr/>
        </p:nvSpPr>
        <p:spPr>
          <a:xfrm>
            <a:off x="3005806" y="2852936"/>
            <a:ext cx="1619546" cy="830997"/>
          </a:xfrm>
          <a:prstGeom prst="rect">
            <a:avLst/>
          </a:prstGeom>
          <a:noFill/>
        </p:spPr>
        <p:txBody>
          <a:bodyPr wrap="none" rtlCol="0">
            <a:spAutoFit/>
          </a:bodyPr>
          <a:lstStyle/>
          <a:p>
            <a:pPr algn="ctr"/>
            <a:r>
              <a:rPr lang="en-US" sz="4800" dirty="0" smtClean="0">
                <a:solidFill>
                  <a:schemeClr val="bg1"/>
                </a:solidFill>
              </a:rPr>
              <a:t>graph</a:t>
            </a:r>
            <a:endParaRPr lang="en-US" sz="3200" dirty="0">
              <a:solidFill>
                <a:schemeClr val="bg1"/>
              </a:solidFill>
            </a:endParaRPr>
          </a:p>
        </p:txBody>
      </p:sp>
      <p:pic>
        <p:nvPicPr>
          <p:cNvPr id="1030" name="Picture 6" descr="https://upload.wikimedia.org/wikipedia/commons/thumb/a/a2/X_mark.svg/896px-X_mark.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3645024"/>
            <a:ext cx="1454303" cy="125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4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1026"/>
                                        </p:tgtEl>
                                        <p:attrNameLst>
                                          <p:attrName>style.visibility</p:attrName>
                                        </p:attrNameLst>
                                      </p:cBhvr>
                                      <p:to>
                                        <p:strVal val="visible"/>
                                      </p:to>
                                    </p:set>
                                  </p:childTnLst>
                                </p:cTn>
                              </p:par>
                              <p:par>
                                <p:cTn id="7" presetID="42" presetClass="entr" presetSubtype="0" fill="hold" grpId="1" nodeType="withEffect">
                                  <p:stCondLst>
                                    <p:cond delay="2000"/>
                                  </p:stCondLst>
                                  <p:childTnLst>
                                    <p:set>
                                      <p:cBhvr>
                                        <p:cTn id="8" dur="1" fill="hold">
                                          <p:stCondLst>
                                            <p:cond delay="0"/>
                                          </p:stCondLst>
                                        </p:cTn>
                                        <p:tgtEl>
                                          <p:spTgt spid="3">
                                            <p:bg/>
                                          </p:spTgt>
                                        </p:tgtEl>
                                        <p:attrNameLst>
                                          <p:attrName>style.visibility</p:attrName>
                                        </p:attrNameLst>
                                      </p:cBhvr>
                                      <p:to>
                                        <p:strVal val="visible"/>
                                      </p:to>
                                    </p:set>
                                    <p:animEffect transition="in" filter="fade">
                                      <p:cBhvr>
                                        <p:cTn id="9" dur="1000"/>
                                        <p:tgtEl>
                                          <p:spTgt spid="3">
                                            <p:bg/>
                                          </p:spTgt>
                                        </p:tgtEl>
                                      </p:cBhvr>
                                    </p:animEffect>
                                    <p:anim calcmode="lin" valueType="num">
                                      <p:cBhvr>
                                        <p:cTn id="10" dur="1000" fill="hold"/>
                                        <p:tgtEl>
                                          <p:spTgt spid="3">
                                            <p:bg/>
                                          </p:spTgt>
                                        </p:tgtEl>
                                        <p:attrNameLst>
                                          <p:attrName>ppt_x</p:attrName>
                                        </p:attrNameLst>
                                      </p:cBhvr>
                                      <p:tavLst>
                                        <p:tav tm="0">
                                          <p:val>
                                            <p:strVal val="#ppt_x"/>
                                          </p:val>
                                        </p:tav>
                                        <p:tav tm="100000">
                                          <p:val>
                                            <p:strVal val="#ppt_x"/>
                                          </p:val>
                                        </p:tav>
                                      </p:tavLst>
                                    </p:anim>
                                    <p:anim calcmode="lin" valueType="num">
                                      <p:cBhvr>
                                        <p:cTn id="11" dur="1000" fill="hold"/>
                                        <p:tgtEl>
                                          <p:spTgt spid="3">
                                            <p:bg/>
                                          </p:spTgt>
                                        </p:tgtEl>
                                        <p:attrNameLst>
                                          <p:attrName>ppt_y</p:attrName>
                                        </p:attrNameLst>
                                      </p:cBhvr>
                                      <p:tavLst>
                                        <p:tav tm="0">
                                          <p:val>
                                            <p:strVal val="#ppt_y+.1"/>
                                          </p:val>
                                        </p:tav>
                                        <p:tav tm="100000">
                                          <p:val>
                                            <p:strVal val="#ppt_y"/>
                                          </p:val>
                                        </p:tav>
                                      </p:tavLst>
                                    </p:anim>
                                  </p:childTnLst>
                                </p:cTn>
                              </p:par>
                              <p:par>
                                <p:cTn id="12" presetID="42" presetClass="entr" presetSubtype="0" fill="hold" grpId="1" nodeType="withEffect">
                                  <p:stCondLst>
                                    <p:cond delay="2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 - Dilbert by Scott Adam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425" r="33298"/>
          <a:stretch/>
        </p:blipFill>
        <p:spPr bwMode="auto">
          <a:xfrm>
            <a:off x="4644007" y="1570551"/>
            <a:ext cx="4824537" cy="46667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Autofit/>
          </a:bodyPr>
          <a:lstStyle/>
          <a:p>
            <a:r>
              <a:rPr lang="en-CA" dirty="0" smtClean="0"/>
              <a:t>Questionable</a:t>
            </a:r>
            <a:br>
              <a:rPr lang="en-CA" dirty="0" smtClean="0"/>
            </a:br>
            <a:r>
              <a:rPr lang="en-CA" dirty="0" smtClean="0"/>
              <a:t>Analysis Goals</a:t>
            </a: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11</a:t>
            </a:fld>
            <a:endParaRPr lang="en-CA" dirty="0"/>
          </a:p>
        </p:txBody>
      </p:sp>
      <p:pic>
        <p:nvPicPr>
          <p:cNvPr id="9218" name="Picture 2" descr=" - Dilbert by Scott Adam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081"/>
          <a:stretch/>
        </p:blipFill>
        <p:spPr bwMode="auto">
          <a:xfrm>
            <a:off x="-396553" y="15480"/>
            <a:ext cx="5256585" cy="51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190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Visual Analytics</a:t>
            </a:r>
            <a:br>
              <a:rPr lang="en-CA" dirty="0" smtClean="0"/>
            </a:br>
            <a:r>
              <a:rPr lang="en-CA" dirty="0" smtClean="0"/>
              <a:t>Definition</a:t>
            </a:r>
            <a:endParaRPr lang="en-CA" dirty="0"/>
          </a:p>
        </p:txBody>
      </p:sp>
      <p:sp>
        <p:nvSpPr>
          <p:cNvPr id="3" name="Content Placeholder 2"/>
          <p:cNvSpPr>
            <a:spLocks noGrp="1"/>
          </p:cNvSpPr>
          <p:nvPr>
            <p:ph idx="1"/>
          </p:nvPr>
        </p:nvSpPr>
        <p:spPr/>
        <p:txBody>
          <a:bodyPr/>
          <a:lstStyle/>
          <a:p>
            <a:pPr marL="0" indent="0">
              <a:buNone/>
            </a:pPr>
            <a:r>
              <a:rPr lang="en-CA" dirty="0" smtClean="0"/>
              <a:t>Visual analytics combines automated analysis techniques with interactive visualizations to enable:</a:t>
            </a:r>
          </a:p>
          <a:p>
            <a:pPr lvl="1"/>
            <a:r>
              <a:rPr lang="en-CA" dirty="0" smtClean="0"/>
              <a:t>Effective understanding</a:t>
            </a:r>
          </a:p>
          <a:p>
            <a:pPr lvl="1"/>
            <a:r>
              <a:rPr lang="en-CA" dirty="0" smtClean="0"/>
              <a:t>Reproducible reasoning </a:t>
            </a:r>
          </a:p>
          <a:p>
            <a:pPr lvl="1"/>
            <a:r>
              <a:rPr lang="en-CA" dirty="0" smtClean="0"/>
              <a:t>Defensible decision-making </a:t>
            </a:r>
          </a:p>
          <a:p>
            <a:pPr marL="0" indent="0">
              <a:buNone/>
            </a:pPr>
            <a:r>
              <a:rPr lang="en-CA" dirty="0"/>
              <a:t>i</a:t>
            </a:r>
            <a:r>
              <a:rPr lang="en-CA" dirty="0" smtClean="0"/>
              <a:t>n the context of large and complex data sets</a:t>
            </a: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12</a:t>
            </a:fld>
            <a:endParaRPr lang="en-CA" dirty="0"/>
          </a:p>
        </p:txBody>
      </p:sp>
      <p:pic>
        <p:nvPicPr>
          <p:cNvPr id="5" name="Picture 10" descr="Big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852936"/>
            <a:ext cx="214312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83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Visual </a:t>
            </a:r>
            <a:r>
              <a:rPr lang="en-CA" dirty="0" smtClean="0"/>
              <a:t>Analytics</a:t>
            </a:r>
            <a:br>
              <a:rPr lang="en-CA" dirty="0" smtClean="0"/>
            </a:br>
            <a:r>
              <a:rPr lang="en-CA" dirty="0" smtClean="0"/>
              <a:t>Goal</a:t>
            </a:r>
            <a:endParaRPr lang="en-CA" dirty="0"/>
          </a:p>
        </p:txBody>
      </p:sp>
      <p:sp>
        <p:nvSpPr>
          <p:cNvPr id="3" name="Content Placeholder 2"/>
          <p:cNvSpPr>
            <a:spLocks noGrp="1"/>
          </p:cNvSpPr>
          <p:nvPr>
            <p:ph idx="1"/>
          </p:nvPr>
        </p:nvSpPr>
        <p:spPr/>
        <p:txBody>
          <a:bodyPr>
            <a:normAutofit lnSpcReduction="10000"/>
          </a:bodyPr>
          <a:lstStyle/>
          <a:p>
            <a:r>
              <a:rPr lang="en-CA" dirty="0" smtClean="0"/>
              <a:t>Synthesize </a:t>
            </a:r>
            <a:r>
              <a:rPr lang="en-CA" dirty="0"/>
              <a:t>information and derive insight from massive, dynamic, </a:t>
            </a:r>
            <a:r>
              <a:rPr lang="en-CA" dirty="0" smtClean="0"/>
              <a:t>ambiguous</a:t>
            </a:r>
            <a:r>
              <a:rPr lang="en-CA" dirty="0"/>
              <a:t>, and often conflicting </a:t>
            </a:r>
            <a:r>
              <a:rPr lang="en-CA" dirty="0" smtClean="0"/>
              <a:t>data</a:t>
            </a:r>
            <a:endParaRPr lang="en-CA" dirty="0"/>
          </a:p>
          <a:p>
            <a:r>
              <a:rPr lang="en-CA" dirty="0"/>
              <a:t>Detect the expected and discover the </a:t>
            </a:r>
            <a:r>
              <a:rPr lang="en-CA" dirty="0" smtClean="0"/>
              <a:t>unexpected</a:t>
            </a:r>
            <a:endParaRPr lang="en-CA" dirty="0"/>
          </a:p>
          <a:p>
            <a:r>
              <a:rPr lang="en-CA" dirty="0"/>
              <a:t>Provide timely, defensible, and understandable </a:t>
            </a:r>
            <a:r>
              <a:rPr lang="en-CA" dirty="0" smtClean="0"/>
              <a:t>assessments</a:t>
            </a:r>
            <a:endParaRPr lang="en-CA" dirty="0"/>
          </a:p>
          <a:p>
            <a:r>
              <a:rPr lang="en-CA" dirty="0"/>
              <a:t>Communicate </a:t>
            </a:r>
            <a:r>
              <a:rPr lang="en-CA" dirty="0" smtClean="0"/>
              <a:t>assessments </a:t>
            </a:r>
            <a:r>
              <a:rPr lang="en-CA" dirty="0"/>
              <a:t>effectively for </a:t>
            </a:r>
            <a:r>
              <a:rPr lang="en-CA" dirty="0" smtClean="0"/>
              <a:t>action</a:t>
            </a: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13</a:t>
            </a:fld>
            <a:endParaRPr lang="en-CA" dirty="0"/>
          </a:p>
        </p:txBody>
      </p:sp>
      <p:pic>
        <p:nvPicPr>
          <p:cNvPr id="5" name="Picture 2" descr="http://thebackupwindow.emc.com/wp-content/uploads/2012/12/big-dat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929" y="1610907"/>
            <a:ext cx="7488832" cy="41127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roject Portfolio Management T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10907"/>
            <a:ext cx="6095372" cy="412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5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Producing Property</a:t>
            </a:r>
            <a:r>
              <a:rPr lang="en-CA" dirty="0"/>
              <a:t/>
            </a:r>
            <a:br>
              <a:rPr lang="en-CA" dirty="0"/>
            </a:br>
            <a:r>
              <a:rPr lang="en-CA" dirty="0" smtClean="0"/>
              <a:t>Profitability Analysis</a:t>
            </a: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14</a:t>
            </a:fld>
            <a:endParaRPr lang="en-CA" dirty="0"/>
          </a:p>
        </p:txBody>
      </p:sp>
      <p:pic>
        <p:nvPicPr>
          <p:cNvPr id="5" name="Picture 2"/>
          <p:cNvPicPr>
            <a:picLocks noChangeAspect="1" noChangeArrowheads="1"/>
          </p:cNvPicPr>
          <p:nvPr/>
        </p:nvPicPr>
        <p:blipFill>
          <a:blip r:embed="rId3" cstate="print"/>
          <a:srcRect/>
          <a:stretch>
            <a:fillRect/>
          </a:stretch>
        </p:blipFill>
        <p:spPr bwMode="auto">
          <a:xfrm>
            <a:off x="0" y="1628775"/>
            <a:ext cx="9144000" cy="5328617"/>
          </a:xfrm>
          <a:prstGeom prst="rect">
            <a:avLst/>
          </a:prstGeom>
          <a:noFill/>
          <a:ln w="9525">
            <a:noFill/>
            <a:miter lim="800000"/>
            <a:headEnd/>
            <a:tailEnd/>
          </a:ln>
        </p:spPr>
      </p:pic>
      <p:sp>
        <p:nvSpPr>
          <p:cNvPr id="6" name="Right Arrow 5"/>
          <p:cNvSpPr/>
          <p:nvPr/>
        </p:nvSpPr>
        <p:spPr>
          <a:xfrm rot="404463">
            <a:off x="1784453" y="3916866"/>
            <a:ext cx="4324500" cy="552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2548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dirty="0" smtClean="0"/>
              <a:t>Optimizing Frac Design</a:t>
            </a:r>
            <a:br>
              <a:rPr lang="en-CA" dirty="0" smtClean="0"/>
            </a:b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15</a:t>
            </a:fld>
            <a:endParaRPr lang="en-CA" dirty="0"/>
          </a:p>
        </p:txBody>
      </p:sp>
      <p:pic>
        <p:nvPicPr>
          <p:cNvPr id="1026" name="Picture 2" descr="http://www.visageinfo.com/wp-content/uploads/2014/04/12-Month-Cum-Gas-Per-We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2625"/>
            <a:ext cx="9144000" cy="522275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6156176" y="4217312"/>
            <a:ext cx="2376264" cy="20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6156176" y="4628901"/>
            <a:ext cx="2024721" cy="1077218"/>
          </a:xfrm>
          <a:prstGeom prst="rect">
            <a:avLst/>
          </a:prstGeom>
          <a:noFill/>
        </p:spPr>
        <p:txBody>
          <a:bodyPr wrap="none" rtlCol="0">
            <a:spAutoFit/>
          </a:bodyPr>
          <a:lstStyle/>
          <a:p>
            <a:pPr algn="ctr"/>
            <a:r>
              <a:rPr lang="en-CA" sz="3200" dirty="0" smtClean="0">
                <a:solidFill>
                  <a:schemeClr val="bg1"/>
                </a:solidFill>
              </a:rPr>
              <a:t>More</a:t>
            </a:r>
            <a:br>
              <a:rPr lang="en-CA" sz="3200" dirty="0" smtClean="0">
                <a:solidFill>
                  <a:schemeClr val="bg1"/>
                </a:solidFill>
              </a:rPr>
            </a:br>
            <a:r>
              <a:rPr lang="en-CA" sz="3200" dirty="0" smtClean="0">
                <a:solidFill>
                  <a:schemeClr val="bg1"/>
                </a:solidFill>
              </a:rPr>
              <a:t>production</a:t>
            </a:r>
            <a:endParaRPr lang="en-CA" sz="3200" dirty="0">
              <a:solidFill>
                <a:schemeClr val="bg1"/>
              </a:solidFill>
            </a:endParaRPr>
          </a:p>
        </p:txBody>
      </p:sp>
    </p:spTree>
    <p:extLst>
      <p:ext uri="{BB962C8B-B14F-4D97-AF65-F5344CB8AC3E}">
        <p14:creationId xmlns:p14="http://schemas.microsoft.com/office/powerpoint/2010/main" val="184120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16</a:t>
            </a:fld>
            <a:endParaRPr lang="en-CA" dirty="0"/>
          </a:p>
        </p:txBody>
      </p:sp>
      <p:pic>
        <p:nvPicPr>
          <p:cNvPr id="8194" name="Picture 2" descr="http://img.deusm.com/allanalytics/2013/06/264093/155620_7933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40176"/>
            <a:ext cx="7539121" cy="579004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278160" y="-1255"/>
            <a:ext cx="8604448" cy="2134111"/>
          </a:xfrm>
          <a:prstGeom prst="wedgeRoundRectCallout">
            <a:avLst>
              <a:gd name="adj1" fmla="val -16970"/>
              <a:gd name="adj2" fmla="val 791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324957" y="44624"/>
            <a:ext cx="8483092" cy="2062103"/>
          </a:xfrm>
          <a:prstGeom prst="rect">
            <a:avLst/>
          </a:prstGeom>
          <a:noFill/>
        </p:spPr>
        <p:txBody>
          <a:bodyPr wrap="none" rtlCol="0">
            <a:spAutoFit/>
          </a:bodyPr>
          <a:lstStyle/>
          <a:p>
            <a:pPr algn="ctr"/>
            <a:r>
              <a:rPr lang="en-CA" sz="3200" dirty="0" smtClean="0">
                <a:solidFill>
                  <a:schemeClr val="bg1"/>
                </a:solidFill>
              </a:rPr>
              <a:t>. . . And here we have our data visualization team.</a:t>
            </a:r>
          </a:p>
          <a:p>
            <a:pPr algn="ctr"/>
            <a:r>
              <a:rPr lang="en-CA" sz="3200" dirty="0" smtClean="0">
                <a:solidFill>
                  <a:schemeClr val="bg1"/>
                </a:solidFill>
              </a:rPr>
              <a:t>Dave is our pie chart specialist,</a:t>
            </a:r>
            <a:br>
              <a:rPr lang="en-CA" sz="3200" dirty="0" smtClean="0">
                <a:solidFill>
                  <a:schemeClr val="bg1"/>
                </a:solidFill>
              </a:rPr>
            </a:br>
            <a:r>
              <a:rPr lang="en-CA" sz="3200" dirty="0" smtClean="0">
                <a:solidFill>
                  <a:schemeClr val="bg1"/>
                </a:solidFill>
              </a:rPr>
              <a:t>Lenny is into bar graphs,</a:t>
            </a:r>
            <a:br>
              <a:rPr lang="en-CA" sz="3200" dirty="0" smtClean="0">
                <a:solidFill>
                  <a:schemeClr val="bg1"/>
                </a:solidFill>
              </a:rPr>
            </a:br>
            <a:r>
              <a:rPr lang="en-CA" sz="3200" dirty="0" smtClean="0">
                <a:solidFill>
                  <a:schemeClr val="bg1"/>
                </a:solidFill>
              </a:rPr>
              <a:t>and Spence is our scatterplot designer.</a:t>
            </a:r>
            <a:endParaRPr lang="en-CA" sz="3200" dirty="0">
              <a:solidFill>
                <a:schemeClr val="bg1"/>
              </a:solidFill>
            </a:endParaRPr>
          </a:p>
        </p:txBody>
      </p:sp>
    </p:spTree>
    <p:extLst>
      <p:ext uri="{BB962C8B-B14F-4D97-AF65-F5344CB8AC3E}">
        <p14:creationId xmlns:p14="http://schemas.microsoft.com/office/powerpoint/2010/main" val="2304670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23528" y="1772816"/>
            <a:ext cx="8091318" cy="432048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dirty="0" smtClean="0"/>
              <a:t>What is well downtime</a:t>
            </a:r>
            <a:br>
              <a:rPr lang="en-US" dirty="0" smtClean="0"/>
            </a:br>
            <a:r>
              <a:rPr lang="en-US" dirty="0" smtClean="0"/>
              <a:t>costing your company?</a:t>
            </a:r>
            <a:endParaRPr lang="en-US" dirty="0"/>
          </a:p>
        </p:txBody>
      </p:sp>
      <p:grpSp>
        <p:nvGrpSpPr>
          <p:cNvPr id="14" name="Group 13"/>
          <p:cNvGrpSpPr/>
          <p:nvPr/>
        </p:nvGrpSpPr>
        <p:grpSpPr>
          <a:xfrm>
            <a:off x="6696744" y="1772816"/>
            <a:ext cx="2375248" cy="4320480"/>
            <a:chOff x="6660232" y="1412776"/>
            <a:chExt cx="2375248" cy="4320480"/>
          </a:xfrm>
        </p:grpSpPr>
        <p:sp>
          <p:nvSpPr>
            <p:cNvPr id="13" name="Rectangle 12"/>
            <p:cNvSpPr/>
            <p:nvPr/>
          </p:nvSpPr>
          <p:spPr bwMode="auto">
            <a:xfrm>
              <a:off x="6732240" y="1412776"/>
              <a:ext cx="2123728" cy="432048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1" u="none" strike="noStrike" cap="none" normalizeH="0" baseline="0" dirty="0" smtClean="0">
                <a:ln>
                  <a:noFill/>
                </a:ln>
                <a:solidFill>
                  <a:schemeClr val="tx1"/>
                </a:solidFill>
                <a:effectLst/>
                <a:latin typeface="Arial" charset="0"/>
              </a:endParaRPr>
            </a:p>
          </p:txBody>
        </p:sp>
        <p:sp>
          <p:nvSpPr>
            <p:cNvPr id="5" name="Right Brace 4"/>
            <p:cNvSpPr/>
            <p:nvPr/>
          </p:nvSpPr>
          <p:spPr bwMode="auto">
            <a:xfrm>
              <a:off x="6660232" y="2060848"/>
              <a:ext cx="576064" cy="1440160"/>
            </a:xfrm>
            <a:prstGeom prst="rightBrac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1" u="none" strike="noStrike" cap="none" normalizeH="0" baseline="0" dirty="0" smtClean="0">
                <a:ln>
                  <a:noFill/>
                </a:ln>
                <a:solidFill>
                  <a:schemeClr val="tx1"/>
                </a:solidFill>
                <a:effectLst/>
                <a:latin typeface="Arial" charset="0"/>
              </a:endParaRPr>
            </a:p>
          </p:txBody>
        </p:sp>
        <p:sp>
          <p:nvSpPr>
            <p:cNvPr id="6" name="Right Brace 5"/>
            <p:cNvSpPr/>
            <p:nvPr/>
          </p:nvSpPr>
          <p:spPr bwMode="auto">
            <a:xfrm>
              <a:off x="6660232" y="3501008"/>
              <a:ext cx="576064" cy="1368152"/>
            </a:xfrm>
            <a:prstGeom prst="rightBrac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1" u="none" strike="noStrike" cap="none" normalizeH="0" baseline="0" dirty="0" smtClean="0">
                <a:ln>
                  <a:noFill/>
                </a:ln>
                <a:solidFill>
                  <a:schemeClr val="tx1"/>
                </a:solidFill>
                <a:effectLst/>
                <a:latin typeface="Arial" charset="0"/>
              </a:endParaRPr>
            </a:p>
          </p:txBody>
        </p:sp>
        <p:sp>
          <p:nvSpPr>
            <p:cNvPr id="8" name="TextBox 7"/>
            <p:cNvSpPr txBox="1"/>
            <p:nvPr/>
          </p:nvSpPr>
          <p:spPr>
            <a:xfrm>
              <a:off x="7271792" y="2348880"/>
              <a:ext cx="1763688" cy="830997"/>
            </a:xfrm>
            <a:prstGeom prst="rect">
              <a:avLst/>
            </a:prstGeom>
            <a:noFill/>
          </p:spPr>
          <p:txBody>
            <a:bodyPr wrap="square" rtlCol="0">
              <a:spAutoFit/>
            </a:bodyPr>
            <a:lstStyle/>
            <a:p>
              <a:r>
                <a:rPr lang="en-US" sz="2400" b="1" i="0" dirty="0" smtClean="0"/>
                <a:t>Lost</a:t>
              </a:r>
            </a:p>
            <a:p>
              <a:r>
                <a:rPr lang="en-US" sz="2400" b="1" i="0" dirty="0" smtClean="0"/>
                <a:t>Production</a:t>
              </a:r>
              <a:endParaRPr lang="en-CA" sz="2400" b="1" i="0" dirty="0"/>
            </a:p>
          </p:txBody>
        </p:sp>
        <p:sp>
          <p:nvSpPr>
            <p:cNvPr id="10" name="TextBox 9"/>
            <p:cNvSpPr txBox="1"/>
            <p:nvPr/>
          </p:nvSpPr>
          <p:spPr>
            <a:xfrm>
              <a:off x="7271792" y="3789040"/>
              <a:ext cx="1763688" cy="830997"/>
            </a:xfrm>
            <a:prstGeom prst="rect">
              <a:avLst/>
            </a:prstGeom>
            <a:noFill/>
          </p:spPr>
          <p:txBody>
            <a:bodyPr wrap="square" rtlCol="0">
              <a:spAutoFit/>
            </a:bodyPr>
            <a:lstStyle/>
            <a:p>
              <a:r>
                <a:rPr lang="en-US" sz="2400" b="1" i="0" dirty="0" smtClean="0"/>
                <a:t>Actual</a:t>
              </a:r>
              <a:br>
                <a:rPr lang="en-US" sz="2400" b="1" i="0" dirty="0" smtClean="0"/>
              </a:br>
              <a:r>
                <a:rPr lang="en-US" sz="2400" b="1" i="0" dirty="0" smtClean="0"/>
                <a:t>Production</a:t>
              </a:r>
              <a:endParaRPr lang="en-CA" sz="2400" b="1" i="0" dirty="0"/>
            </a:p>
          </p:txBody>
        </p:sp>
      </p:grpSp>
      <p:sp>
        <p:nvSpPr>
          <p:cNvPr id="11" name="Slide Number Placeholder 3"/>
          <p:cNvSpPr>
            <a:spLocks noGrp="1"/>
          </p:cNvSpPr>
          <p:nvPr>
            <p:ph type="sldNum" sz="quarter" idx="12"/>
          </p:nvPr>
        </p:nvSpPr>
        <p:spPr>
          <a:xfrm>
            <a:off x="7010432" y="6356350"/>
            <a:ext cx="2133600" cy="365125"/>
          </a:xfrm>
        </p:spPr>
        <p:txBody>
          <a:bodyPr/>
          <a:lstStyle/>
          <a:p>
            <a:fld id="{A82C91AC-F8C4-471A-9F19-C2EA8576DF20}" type="slidenum">
              <a:rPr lang="en-CA" smtClean="0"/>
              <a:pPr/>
              <a:t>17</a:t>
            </a:fld>
            <a:endParaRPr lang="en-CA" dirty="0"/>
          </a:p>
        </p:txBody>
      </p:sp>
    </p:spTree>
    <p:extLst>
      <p:ext uri="{BB962C8B-B14F-4D97-AF65-F5344CB8AC3E}">
        <p14:creationId xmlns:p14="http://schemas.microsoft.com/office/powerpoint/2010/main" val="87996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noAutofit/>
          </a:bodyPr>
          <a:lstStyle/>
          <a:p>
            <a:r>
              <a:rPr lang="en-US" dirty="0" smtClean="0"/>
              <a:t>Daily Production Variance</a:t>
            </a:r>
            <a:br>
              <a:rPr lang="en-US" dirty="0" smtClean="0"/>
            </a:br>
            <a:endParaRPr lang="en-US" dirty="0"/>
          </a:p>
        </p:txBody>
      </p:sp>
      <p:sp>
        <p:nvSpPr>
          <p:cNvPr id="6" name="Slide Number Placeholder 3"/>
          <p:cNvSpPr>
            <a:spLocks noGrp="1"/>
          </p:cNvSpPr>
          <p:nvPr>
            <p:ph type="sldNum" sz="quarter" idx="12"/>
          </p:nvPr>
        </p:nvSpPr>
        <p:spPr/>
        <p:txBody>
          <a:bodyPr/>
          <a:lstStyle/>
          <a:p>
            <a:fld id="{A82C91AC-F8C4-471A-9F19-C2EA8576DF20}" type="slidenum">
              <a:rPr lang="en-CA" smtClean="0"/>
              <a:pPr/>
              <a:t>18</a:t>
            </a:fld>
            <a:endParaRPr lang="en-CA" dirty="0"/>
          </a:p>
        </p:txBody>
      </p:sp>
      <p:pic>
        <p:nvPicPr>
          <p:cNvPr id="5" name="Picture 2" descr="\\cfs1\users\yogis\My Documents\My Pictures\op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900" y="908720"/>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736x/26/db/07/26db075eb966167a3574c6e9b42d454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520" y="332656"/>
            <a:ext cx="6480720" cy="56166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95936" y="570595"/>
            <a:ext cx="2578000"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591235" y="692696"/>
            <a:ext cx="2578000"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457200" y="346646"/>
            <a:ext cx="8229600" cy="1143000"/>
          </a:xfrm>
        </p:spPr>
        <p:txBody>
          <a:bodyPr/>
          <a:lstStyle/>
          <a:p>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19</a:t>
            </a:fld>
            <a:endParaRPr lang="en-CA" dirty="0"/>
          </a:p>
        </p:txBody>
      </p:sp>
      <p:pic>
        <p:nvPicPr>
          <p:cNvPr id="4" name="Picture 2" descr="http://www.943theshark.com/Pics/Blogs/1004638/bruce-willis-armageddon-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803" y="2210579"/>
            <a:ext cx="3572335" cy="395472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138251" y="123326"/>
            <a:ext cx="4344169" cy="1505449"/>
          </a:xfrm>
          <a:prstGeom prst="wedgeRoundRectCallout">
            <a:avLst>
              <a:gd name="adj1" fmla="val -4638"/>
              <a:gd name="adj2" fmla="val 759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07504" y="44624"/>
            <a:ext cx="4374916" cy="1569660"/>
          </a:xfrm>
          <a:prstGeom prst="rect">
            <a:avLst/>
          </a:prstGeom>
          <a:noFill/>
        </p:spPr>
        <p:txBody>
          <a:bodyPr wrap="none" rtlCol="0">
            <a:spAutoFit/>
          </a:bodyPr>
          <a:lstStyle/>
          <a:p>
            <a:pPr algn="ctr"/>
            <a:r>
              <a:rPr lang="en-CA" sz="3200" dirty="0" smtClean="0">
                <a:solidFill>
                  <a:schemeClr val="bg1"/>
                </a:solidFill>
              </a:rPr>
              <a:t>Big data will overwhelm</a:t>
            </a:r>
          </a:p>
          <a:p>
            <a:pPr algn="ctr"/>
            <a:r>
              <a:rPr lang="en-CA" sz="3200" dirty="0" smtClean="0">
                <a:solidFill>
                  <a:schemeClr val="bg1"/>
                </a:solidFill>
              </a:rPr>
              <a:t>our organization</a:t>
            </a:r>
            <a:br>
              <a:rPr lang="en-CA" sz="3200" dirty="0" smtClean="0">
                <a:solidFill>
                  <a:schemeClr val="bg1"/>
                </a:solidFill>
              </a:rPr>
            </a:br>
            <a:r>
              <a:rPr lang="en-CA" sz="3200" dirty="0" smtClean="0">
                <a:solidFill>
                  <a:schemeClr val="bg1"/>
                </a:solidFill>
              </a:rPr>
              <a:t>like this flaming asteroid!</a:t>
            </a:r>
            <a:endParaRPr lang="en-CA" sz="3200" dirty="0">
              <a:solidFill>
                <a:schemeClr val="bg1"/>
              </a:solidFill>
            </a:endParaRPr>
          </a:p>
        </p:txBody>
      </p:sp>
      <p:sp>
        <p:nvSpPr>
          <p:cNvPr id="10" name="Rounded Rectangular Callout 9"/>
          <p:cNvSpPr/>
          <p:nvPr/>
        </p:nvSpPr>
        <p:spPr>
          <a:xfrm>
            <a:off x="5089340" y="413651"/>
            <a:ext cx="3659124" cy="1071133"/>
          </a:xfrm>
          <a:prstGeom prst="wedgeRoundRectCallout">
            <a:avLst>
              <a:gd name="adj1" fmla="val -46139"/>
              <a:gd name="adj2" fmla="val 1170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5178348" y="407566"/>
            <a:ext cx="3411319" cy="1077218"/>
          </a:xfrm>
          <a:prstGeom prst="rect">
            <a:avLst/>
          </a:prstGeom>
          <a:noFill/>
        </p:spPr>
        <p:txBody>
          <a:bodyPr wrap="none" rtlCol="0">
            <a:spAutoFit/>
          </a:bodyPr>
          <a:lstStyle/>
          <a:p>
            <a:pPr algn="ctr"/>
            <a:r>
              <a:rPr lang="en-CA" sz="3200" dirty="0" smtClean="0">
                <a:solidFill>
                  <a:schemeClr val="bg1"/>
                </a:solidFill>
              </a:rPr>
              <a:t>Don’t worry,</a:t>
            </a:r>
          </a:p>
          <a:p>
            <a:pPr algn="ctr"/>
            <a:r>
              <a:rPr lang="en-CA" sz="3200" dirty="0" smtClean="0">
                <a:solidFill>
                  <a:schemeClr val="bg1"/>
                </a:solidFill>
              </a:rPr>
              <a:t>I’ll call Bruce Willis!</a:t>
            </a:r>
            <a:endParaRPr lang="en-CA" sz="3200" dirty="0">
              <a:solidFill>
                <a:schemeClr val="bg1"/>
              </a:solidFill>
            </a:endParaRPr>
          </a:p>
        </p:txBody>
      </p:sp>
    </p:spTree>
    <p:extLst>
      <p:ext uri="{BB962C8B-B14F-4D97-AF65-F5344CB8AC3E}">
        <p14:creationId xmlns:p14="http://schemas.microsoft.com/office/powerpoint/2010/main" val="497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1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Yogi Schulz</a:t>
            </a:r>
            <a:br>
              <a:rPr lang="en-CA" dirty="0" smtClean="0"/>
            </a:br>
            <a:r>
              <a:rPr lang="en-CA" dirty="0" smtClean="0"/>
              <a:t>Biography</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Partner in Corvelle Consulting</a:t>
            </a:r>
          </a:p>
          <a:p>
            <a:r>
              <a:rPr lang="en-CA" dirty="0" smtClean="0"/>
              <a:t>Information technology related management consulting</a:t>
            </a:r>
          </a:p>
          <a:p>
            <a:r>
              <a:rPr lang="en-CA" dirty="0" smtClean="0"/>
              <a:t>Microsoft Canada columnist &amp; CBC Radio guest</a:t>
            </a:r>
          </a:p>
          <a:p>
            <a:r>
              <a:rPr lang="en-CA" dirty="0" smtClean="0"/>
              <a:t>PPDM Association board member</a:t>
            </a:r>
          </a:p>
          <a:p>
            <a:r>
              <a:rPr lang="en-CA" dirty="0" smtClean="0"/>
              <a:t>Industry presenter:</a:t>
            </a:r>
          </a:p>
          <a:p>
            <a:pPr lvl="1"/>
            <a:r>
              <a:rPr lang="en-CA" dirty="0" smtClean="0"/>
              <a:t>Project World - 6 years</a:t>
            </a:r>
          </a:p>
          <a:p>
            <a:pPr lvl="1"/>
            <a:r>
              <a:rPr lang="en-CA" dirty="0" smtClean="0"/>
              <a:t>PMI – SAC - 3 years</a:t>
            </a:r>
          </a:p>
          <a:p>
            <a:pPr lvl="1"/>
            <a:r>
              <a:rPr lang="en-CA" dirty="0" smtClean="0"/>
              <a:t>PMI - Information Systems SIG - 2 years</a:t>
            </a:r>
          </a:p>
          <a:p>
            <a:pPr lvl="1"/>
            <a:r>
              <a:rPr lang="en-CA" dirty="0" smtClean="0"/>
              <a:t>PPDM Association - several years</a:t>
            </a:r>
          </a:p>
          <a:p>
            <a:endParaRPr lang="en-CA" dirty="0"/>
          </a:p>
        </p:txBody>
      </p:sp>
      <p:sp>
        <p:nvSpPr>
          <p:cNvPr id="4" name="Slide Number Placeholder 3"/>
          <p:cNvSpPr>
            <a:spLocks noGrp="1"/>
          </p:cNvSpPr>
          <p:nvPr>
            <p:ph type="sldNum" sz="quarter" idx="12"/>
          </p:nvPr>
        </p:nvSpPr>
        <p:spPr>
          <a:xfrm>
            <a:off x="7000892" y="6356350"/>
            <a:ext cx="2133600" cy="365125"/>
          </a:xfrm>
        </p:spPr>
        <p:txBody>
          <a:bodyPr/>
          <a:lstStyle/>
          <a:p>
            <a:fld id="{A82C91AC-F8C4-471A-9F19-C2EA8576DF20}" type="slidenum">
              <a:rPr lang="en-CA" smtClean="0"/>
              <a:pPr/>
              <a:t>2</a:t>
            </a:fld>
            <a:endParaRPr lang="en-CA"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92416" y="3645024"/>
            <a:ext cx="174002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339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Well Type Curve Analysis</a:t>
            </a:r>
            <a:br>
              <a:rPr lang="en-CA" dirty="0" smtClean="0"/>
            </a:b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20</a:t>
            </a:fld>
            <a:endParaRPr lang="en-CA" dirty="0"/>
          </a:p>
        </p:txBody>
      </p:sp>
      <p:pic>
        <p:nvPicPr>
          <p:cNvPr id="1028" name="Picture 4" descr="http://www.visageinfo.com/wp-content/themes/visage/img/oa/op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949" y="917394"/>
            <a:ext cx="6970249" cy="522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561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a:t>
            </a:r>
            <a:r>
              <a:rPr lang="en-US" dirty="0"/>
              <a:t>of Actuals </a:t>
            </a:r>
            <a:r>
              <a:rPr lang="en-US" dirty="0" smtClean="0"/>
              <a:t>Sales</a:t>
            </a:r>
            <a:br>
              <a:rPr lang="en-US" dirty="0" smtClean="0"/>
            </a:br>
            <a:r>
              <a:rPr lang="en-US" dirty="0" smtClean="0"/>
              <a:t>to </a:t>
            </a:r>
            <a:r>
              <a:rPr lang="en-US" dirty="0"/>
              <a:t>Estimates</a:t>
            </a:r>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21</a:t>
            </a:fld>
            <a:endParaRPr lang="en-CA" dirty="0"/>
          </a:p>
        </p:txBody>
      </p:sp>
      <p:pic>
        <p:nvPicPr>
          <p:cNvPr id="5" name="Picture 2" descr="\\cfs1\users\yogis\My Documents\My Pictures\Acct_2_Integrated-Analysis_comparison-of-actual-sales-to-estima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82466"/>
            <a:ext cx="9169204" cy="52769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01216" y="3645024"/>
            <a:ext cx="2419256" cy="1569660"/>
          </a:xfrm>
          <a:prstGeom prst="rect">
            <a:avLst/>
          </a:prstGeom>
          <a:solidFill>
            <a:schemeClr val="accent1"/>
          </a:solidFill>
        </p:spPr>
        <p:txBody>
          <a:bodyPr wrap="square" rtlCol="0">
            <a:spAutoFit/>
          </a:bodyPr>
          <a:lstStyle/>
          <a:p>
            <a:pPr algn="ctr"/>
            <a:r>
              <a:rPr lang="en-CA" sz="3200" dirty="0" smtClean="0">
                <a:solidFill>
                  <a:schemeClr val="bg1"/>
                </a:solidFill>
              </a:rPr>
              <a:t>Actual Sales</a:t>
            </a:r>
            <a:br>
              <a:rPr lang="en-CA" sz="3200" dirty="0" smtClean="0">
                <a:solidFill>
                  <a:schemeClr val="bg1"/>
                </a:solidFill>
              </a:rPr>
            </a:br>
            <a:r>
              <a:rPr lang="en-CA" sz="3200" dirty="0" smtClean="0">
                <a:solidFill>
                  <a:schemeClr val="bg1"/>
                </a:solidFill>
              </a:rPr>
              <a:t>far exceed</a:t>
            </a:r>
            <a:br>
              <a:rPr lang="en-CA" sz="3200" dirty="0" smtClean="0">
                <a:solidFill>
                  <a:schemeClr val="bg1"/>
                </a:solidFill>
              </a:rPr>
            </a:br>
            <a:r>
              <a:rPr lang="en-CA" sz="3200" dirty="0" smtClean="0">
                <a:solidFill>
                  <a:schemeClr val="bg1"/>
                </a:solidFill>
              </a:rPr>
              <a:t>Estimates</a:t>
            </a:r>
            <a:endParaRPr lang="en-CA" sz="3200" dirty="0">
              <a:solidFill>
                <a:schemeClr val="bg1"/>
              </a:solidFill>
            </a:endParaRPr>
          </a:p>
        </p:txBody>
      </p:sp>
      <p:sp>
        <p:nvSpPr>
          <p:cNvPr id="7" name="TextBox 6"/>
          <p:cNvSpPr txBox="1"/>
          <p:nvPr/>
        </p:nvSpPr>
        <p:spPr>
          <a:xfrm>
            <a:off x="525038" y="3111942"/>
            <a:ext cx="2419256" cy="1569660"/>
          </a:xfrm>
          <a:prstGeom prst="rect">
            <a:avLst/>
          </a:prstGeom>
          <a:solidFill>
            <a:schemeClr val="accent1"/>
          </a:solidFill>
        </p:spPr>
        <p:txBody>
          <a:bodyPr wrap="square" rtlCol="0">
            <a:spAutoFit/>
          </a:bodyPr>
          <a:lstStyle/>
          <a:p>
            <a:pPr algn="ctr"/>
            <a:r>
              <a:rPr lang="en-CA" sz="3200" dirty="0" smtClean="0">
                <a:solidFill>
                  <a:schemeClr val="bg1"/>
                </a:solidFill>
              </a:rPr>
              <a:t>Estimates</a:t>
            </a:r>
            <a:br>
              <a:rPr lang="en-CA" sz="3200" dirty="0" smtClean="0">
                <a:solidFill>
                  <a:schemeClr val="bg1"/>
                </a:solidFill>
              </a:rPr>
            </a:br>
            <a:r>
              <a:rPr lang="en-CA" sz="3200" dirty="0">
                <a:solidFill>
                  <a:schemeClr val="bg1"/>
                </a:solidFill>
              </a:rPr>
              <a:t>far exceed</a:t>
            </a:r>
            <a:br>
              <a:rPr lang="en-CA" sz="3200" dirty="0">
                <a:solidFill>
                  <a:schemeClr val="bg1"/>
                </a:solidFill>
              </a:rPr>
            </a:br>
            <a:r>
              <a:rPr lang="en-CA" sz="3200" dirty="0">
                <a:solidFill>
                  <a:schemeClr val="bg1"/>
                </a:solidFill>
              </a:rPr>
              <a:t>Actual Sales</a:t>
            </a:r>
          </a:p>
        </p:txBody>
      </p:sp>
    </p:spTree>
    <p:extLst>
      <p:ext uri="{BB962C8B-B14F-4D97-AF65-F5344CB8AC3E}">
        <p14:creationId xmlns:p14="http://schemas.microsoft.com/office/powerpoint/2010/main" val="399064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980" y="3904364"/>
            <a:ext cx="1493317" cy="1672005"/>
          </a:xfrm>
          <a:prstGeom prst="rect">
            <a:avLst/>
          </a:prstGeom>
          <a:noFill/>
          <a:extLst>
            <a:ext uri="{909E8E84-426E-40DD-AFC4-6F175D3DCCD1}">
              <a14:hiddenFill xmlns:a14="http://schemas.microsoft.com/office/drawing/2010/main">
                <a:solidFill>
                  <a:srgbClr val="FFFFFF"/>
                </a:solidFill>
              </a14:hiddenFill>
            </a:ext>
          </a:extLst>
        </p:spPr>
      </p:pic>
      <p:sp>
        <p:nvSpPr>
          <p:cNvPr id="621576" name="Rectangle 8"/>
          <p:cNvSpPr>
            <a:spLocks noGrp="1" noChangeArrowheads="1"/>
          </p:cNvSpPr>
          <p:nvPr>
            <p:ph type="title"/>
          </p:nvPr>
        </p:nvSpPr>
        <p:spPr/>
        <p:txBody>
          <a:bodyPr>
            <a:noAutofit/>
          </a:bodyPr>
          <a:lstStyle/>
          <a:p>
            <a:r>
              <a:rPr lang="en-US" dirty="0" smtClean="0"/>
              <a:t>Recommendations</a:t>
            </a:r>
            <a:br>
              <a:rPr lang="en-US" dirty="0" smtClean="0"/>
            </a:br>
            <a:endParaRPr lang="en-US" dirty="0"/>
          </a:p>
        </p:txBody>
      </p:sp>
      <p:sp>
        <p:nvSpPr>
          <p:cNvPr id="621577" name="Rectangle 9"/>
          <p:cNvSpPr>
            <a:spLocks noGrp="1" noChangeArrowheads="1"/>
          </p:cNvSpPr>
          <p:nvPr>
            <p:ph type="body" idx="1"/>
          </p:nvPr>
        </p:nvSpPr>
        <p:spPr/>
        <p:txBody>
          <a:bodyPr/>
          <a:lstStyle/>
          <a:p>
            <a:r>
              <a:rPr lang="en-CA" dirty="0" smtClean="0"/>
              <a:t>Improve your data management processes</a:t>
            </a:r>
          </a:p>
          <a:p>
            <a:r>
              <a:rPr lang="en-CA" dirty="0" smtClean="0"/>
              <a:t>Identify operational problem</a:t>
            </a:r>
          </a:p>
          <a:p>
            <a:r>
              <a:rPr lang="en-CA" dirty="0" smtClean="0"/>
              <a:t>Select visual analytics software </a:t>
            </a:r>
            <a:r>
              <a:rPr lang="en-CA" dirty="0"/>
              <a:t>package</a:t>
            </a:r>
            <a:endParaRPr lang="en-CA" dirty="0" smtClean="0"/>
          </a:p>
          <a:p>
            <a:r>
              <a:rPr lang="en-CA" dirty="0"/>
              <a:t>P</a:t>
            </a:r>
            <a:r>
              <a:rPr lang="en-CA" dirty="0" smtClean="0"/>
              <a:t>ilot </a:t>
            </a:r>
            <a:r>
              <a:rPr lang="en-CA" dirty="0"/>
              <a:t>software </a:t>
            </a:r>
            <a:r>
              <a:rPr lang="en-CA" dirty="0" smtClean="0"/>
              <a:t>package for </a:t>
            </a:r>
            <a:r>
              <a:rPr lang="en-CA" dirty="0"/>
              <a:t>problem</a:t>
            </a:r>
            <a:endParaRPr lang="en-CA" dirty="0" smtClean="0"/>
          </a:p>
          <a:p>
            <a:r>
              <a:rPr lang="en-CA" dirty="0" smtClean="0"/>
              <a:t>Build on pilot success</a:t>
            </a:r>
            <a:endParaRPr lang="en-US" dirty="0"/>
          </a:p>
          <a:p>
            <a:endParaRPr lang="en-US" dirty="0"/>
          </a:p>
        </p:txBody>
      </p:sp>
      <p:sp>
        <p:nvSpPr>
          <p:cNvPr id="5" name="Slide Number Placeholder 3"/>
          <p:cNvSpPr>
            <a:spLocks noGrp="1"/>
          </p:cNvSpPr>
          <p:nvPr>
            <p:ph type="sldNum" sz="quarter" idx="12"/>
          </p:nvPr>
        </p:nvSpPr>
        <p:spPr/>
        <p:txBody>
          <a:bodyPr/>
          <a:lstStyle/>
          <a:p>
            <a:fld id="{A82C91AC-F8C4-471A-9F19-C2EA8576DF20}" type="slidenum">
              <a:rPr lang="en-CA" smtClean="0"/>
              <a:pPr/>
              <a:t>22</a:t>
            </a:fld>
            <a:endParaRPr lang="en-CA" dirty="0"/>
          </a:p>
        </p:txBody>
      </p:sp>
      <p:pic>
        <p:nvPicPr>
          <p:cNvPr id="2050" name="Picture 2" descr="high_fi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656879"/>
            <a:ext cx="2971800" cy="3905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1577">
                                            <p:txEl>
                                              <p:pRg st="0" end="0"/>
                                            </p:txEl>
                                          </p:spTgt>
                                        </p:tgtEl>
                                        <p:attrNameLst>
                                          <p:attrName>style.visibility</p:attrName>
                                        </p:attrNameLst>
                                      </p:cBhvr>
                                      <p:to>
                                        <p:strVal val="visible"/>
                                      </p:to>
                                    </p:set>
                                  </p:childTnLst>
                                </p:cTn>
                              </p:par>
                              <p:par>
                                <p:cTn id="7" presetID="55"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strVal val="#ppt_w*0.70"/>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2157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2157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2157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2157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621577">
                                            <p:txEl>
                                              <p:pRg st="0" end="0"/>
                                            </p:txEl>
                                          </p:spTgt>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621577">
                                            <p:txEl>
                                              <p:pRg st="1" end="1"/>
                                            </p:txEl>
                                          </p:spTgt>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621577">
                                            <p:txEl>
                                              <p:pRg st="2" end="2"/>
                                            </p:txEl>
                                          </p:spTgt>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621577">
                                            <p:txEl>
                                              <p:pRg st="3" end="3"/>
                                            </p:txEl>
                                          </p:spTgt>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621577">
                                            <p:txEl>
                                              <p:pRg st="4" end="4"/>
                                            </p:txEl>
                                          </p:spTgt>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Questions &amp;</a:t>
            </a:r>
            <a:br>
              <a:rPr lang="en-CA" dirty="0" smtClean="0"/>
            </a:br>
            <a:r>
              <a:rPr lang="en-CA" dirty="0" smtClean="0"/>
              <a:t>Discussion</a:t>
            </a:r>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a:xfrm>
            <a:off x="7010432" y="6356350"/>
            <a:ext cx="2133600" cy="365125"/>
          </a:xfrm>
        </p:spPr>
        <p:txBody>
          <a:bodyPr/>
          <a:lstStyle/>
          <a:p>
            <a:fld id="{A82C91AC-F8C4-471A-9F19-C2EA8576DF20}" type="slidenum">
              <a:rPr lang="en-CA" smtClean="0"/>
              <a:pPr/>
              <a:t>23</a:t>
            </a:fld>
            <a:endParaRPr lang="en-CA" dirty="0"/>
          </a:p>
        </p:txBody>
      </p:sp>
      <p:pic>
        <p:nvPicPr>
          <p:cNvPr id="5" name="Picture 3"/>
          <p:cNvPicPr>
            <a:picLocks noChangeAspect="1" noChangeArrowheads="1"/>
          </p:cNvPicPr>
          <p:nvPr/>
        </p:nvPicPr>
        <p:blipFill>
          <a:blip r:embed="rId3" cstate="print"/>
          <a:srcRect/>
          <a:stretch>
            <a:fillRect/>
          </a:stretch>
        </p:blipFill>
        <p:spPr bwMode="auto">
          <a:xfrm>
            <a:off x="4941888" y="1436685"/>
            <a:ext cx="4254854" cy="3849703"/>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3500" y="-114300"/>
            <a:ext cx="4346575" cy="3908425"/>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1916113" y="3213100"/>
            <a:ext cx="4111625" cy="3721100"/>
          </a:xfrm>
          <a:prstGeom prst="rect">
            <a:avLst/>
          </a:prstGeom>
          <a:noFill/>
          <a:ln w="9525">
            <a:noFill/>
            <a:miter lim="800000"/>
            <a:headEnd/>
            <a:tailEnd/>
          </a:ln>
        </p:spPr>
      </p:pic>
      <p:sp>
        <p:nvSpPr>
          <p:cNvPr id="8" name="Text Box 6"/>
          <p:cNvSpPr txBox="1">
            <a:spLocks noChangeArrowheads="1"/>
          </p:cNvSpPr>
          <p:nvPr/>
        </p:nvSpPr>
        <p:spPr bwMode="auto">
          <a:xfrm>
            <a:off x="2183201" y="3356992"/>
            <a:ext cx="3625584" cy="1384995"/>
          </a:xfrm>
          <a:prstGeom prst="rect">
            <a:avLst/>
          </a:prstGeom>
          <a:solidFill>
            <a:schemeClr val="bg1"/>
          </a:solidFill>
          <a:ln w="38100">
            <a:noFill/>
            <a:miter lim="800000"/>
            <a:headEnd/>
            <a:tailEnd/>
          </a:ln>
        </p:spPr>
        <p:txBody>
          <a:bodyPr wrap="square">
            <a:spAutoFit/>
          </a:bodyPr>
          <a:lstStyle/>
          <a:p>
            <a:pPr algn="ctr">
              <a:spcBef>
                <a:spcPct val="0"/>
              </a:spcBef>
              <a:buSzTx/>
              <a:buFontTx/>
              <a:buNone/>
            </a:pPr>
            <a:r>
              <a:rPr lang="en-US" sz="2800" b="0" dirty="0">
                <a:latin typeface="Comic Sans MS" pitchFamily="66" charset="0"/>
              </a:rPr>
              <a:t>Can you </a:t>
            </a:r>
            <a:r>
              <a:rPr lang="en-US" sz="2800" b="0" dirty="0" smtClean="0">
                <a:latin typeface="Comic Sans MS" pitchFamily="66" charset="0"/>
              </a:rPr>
              <a:t>help us  </a:t>
            </a:r>
            <a:endParaRPr lang="en-US" sz="2800" b="0" dirty="0">
              <a:latin typeface="Comic Sans MS" pitchFamily="66" charset="0"/>
            </a:endParaRPr>
          </a:p>
          <a:p>
            <a:pPr algn="ctr">
              <a:spcBef>
                <a:spcPct val="0"/>
              </a:spcBef>
              <a:buSzTx/>
              <a:buFontTx/>
              <a:buNone/>
            </a:pPr>
            <a:r>
              <a:rPr lang="en-US" sz="2800" dirty="0">
                <a:latin typeface="Comic Sans MS" pitchFamily="66" charset="0"/>
              </a:rPr>
              <a:t>i</a:t>
            </a:r>
            <a:r>
              <a:rPr lang="en-US" sz="2800" b="0" dirty="0" smtClean="0">
                <a:latin typeface="Comic Sans MS" pitchFamily="66" charset="0"/>
              </a:rPr>
              <a:t>mplement visual analytics for PPDM?</a:t>
            </a:r>
            <a:endParaRPr lang="en-US" sz="2800" b="0" dirty="0">
              <a:latin typeface="Comic Sans MS" pitchFamily="66" charset="0"/>
            </a:endParaRPr>
          </a:p>
        </p:txBody>
      </p:sp>
      <p:sp>
        <p:nvSpPr>
          <p:cNvPr id="9" name="AutoShape 7"/>
          <p:cNvSpPr>
            <a:spLocks noChangeArrowheads="1"/>
          </p:cNvSpPr>
          <p:nvPr/>
        </p:nvSpPr>
        <p:spPr bwMode="auto">
          <a:xfrm rot="16200000">
            <a:off x="5842992" y="3733800"/>
            <a:ext cx="469900" cy="444500"/>
          </a:xfrm>
          <a:prstGeom prst="downArrow">
            <a:avLst>
              <a:gd name="adj1" fmla="val 42516"/>
              <a:gd name="adj2" fmla="val 44780"/>
            </a:avLst>
          </a:prstGeom>
          <a:solidFill>
            <a:schemeClr val="tx2"/>
          </a:solidFill>
          <a:ln w="25400">
            <a:solidFill>
              <a:schemeClr val="bg2"/>
            </a:solidFill>
            <a:miter lim="800000"/>
            <a:headEnd/>
            <a:tailEnd/>
          </a:ln>
        </p:spPr>
        <p:txBody>
          <a:bodyPr wrap="none" anchor="ctr"/>
          <a:lstStyle/>
          <a:p>
            <a:endParaRPr lang="en-CA" dirty="0"/>
          </a:p>
        </p:txBody>
      </p:sp>
      <p:sp>
        <p:nvSpPr>
          <p:cNvPr id="10" name="AutoShape 8"/>
          <p:cNvSpPr>
            <a:spLocks noChangeArrowheads="1"/>
          </p:cNvSpPr>
          <p:nvPr/>
        </p:nvSpPr>
        <p:spPr bwMode="auto">
          <a:xfrm rot="5400000">
            <a:off x="1638300" y="3619500"/>
            <a:ext cx="5842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2"/>
          </a:solidFill>
          <a:ln w="25400">
            <a:solidFill>
              <a:schemeClr val="bg2"/>
            </a:solidFill>
            <a:miter lim="800000"/>
            <a:headEnd/>
            <a:tailEnd/>
          </a:ln>
        </p:spPr>
        <p:txBody>
          <a:bodyPr wrap="none" anchor="ctr"/>
          <a:lstStyle/>
          <a:p>
            <a:endParaRPr lang="en-CA" dirty="0"/>
          </a:p>
        </p:txBody>
      </p:sp>
      <p:sp>
        <p:nvSpPr>
          <p:cNvPr id="11" name="Text Box 9"/>
          <p:cNvSpPr txBox="1">
            <a:spLocks noChangeArrowheads="1"/>
          </p:cNvSpPr>
          <p:nvPr/>
        </p:nvSpPr>
        <p:spPr bwMode="auto">
          <a:xfrm>
            <a:off x="76200" y="4256324"/>
            <a:ext cx="1708416" cy="1815882"/>
          </a:xfrm>
          <a:prstGeom prst="rect">
            <a:avLst/>
          </a:prstGeom>
          <a:noFill/>
          <a:ln w="12700">
            <a:noFill/>
            <a:miter lim="800000"/>
            <a:headEnd/>
            <a:tailEnd/>
          </a:ln>
        </p:spPr>
        <p:txBody>
          <a:bodyPr wrap="none">
            <a:spAutoFit/>
          </a:bodyPr>
          <a:lstStyle/>
          <a:p>
            <a:pPr algn="ctr">
              <a:spcBef>
                <a:spcPct val="0"/>
              </a:spcBef>
              <a:buSzTx/>
              <a:buFontTx/>
              <a:buNone/>
            </a:pPr>
            <a:r>
              <a:rPr lang="en-US" sz="2800" b="0" dirty="0">
                <a:solidFill>
                  <a:schemeClr val="bg1"/>
                </a:solidFill>
              </a:rPr>
              <a:t>Please</a:t>
            </a:r>
          </a:p>
          <a:p>
            <a:pPr algn="ctr">
              <a:spcBef>
                <a:spcPct val="0"/>
              </a:spcBef>
              <a:buSzTx/>
              <a:buFontTx/>
              <a:buNone/>
            </a:pPr>
            <a:r>
              <a:rPr lang="en-US" sz="2800" b="0" dirty="0">
                <a:solidFill>
                  <a:schemeClr val="bg1"/>
                </a:solidFill>
              </a:rPr>
              <a:t>fill out</a:t>
            </a:r>
          </a:p>
          <a:p>
            <a:pPr algn="ctr">
              <a:spcBef>
                <a:spcPct val="0"/>
              </a:spcBef>
              <a:buSzTx/>
              <a:buFontTx/>
              <a:buNone/>
            </a:pPr>
            <a:r>
              <a:rPr lang="en-US" sz="2800" b="0" dirty="0">
                <a:solidFill>
                  <a:schemeClr val="bg1"/>
                </a:solidFill>
              </a:rPr>
              <a:t>evaluation</a:t>
            </a:r>
          </a:p>
          <a:p>
            <a:pPr algn="ctr">
              <a:spcBef>
                <a:spcPct val="0"/>
              </a:spcBef>
              <a:buSzTx/>
              <a:buFontTx/>
              <a:buNone/>
            </a:pPr>
            <a:r>
              <a:rPr lang="en-US" sz="2800" b="0" dirty="0">
                <a:solidFill>
                  <a:schemeClr val="bg1"/>
                </a:solidFill>
              </a:rPr>
              <a:t>form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How Visual Analytics adds </a:t>
            </a:r>
            <a:r>
              <a:rPr lang="en-CA" dirty="0" smtClean="0"/>
              <a:t>value</a:t>
            </a:r>
            <a:br>
              <a:rPr lang="en-CA" dirty="0" smtClean="0"/>
            </a:br>
            <a:r>
              <a:rPr lang="en-CA" dirty="0" smtClean="0"/>
              <a:t>to </a:t>
            </a:r>
            <a:r>
              <a:rPr lang="en-CA" dirty="0"/>
              <a:t>PPDM Datastores</a:t>
            </a:r>
            <a:endParaRPr lang="en-CA" dirty="0" smtClean="0"/>
          </a:p>
        </p:txBody>
      </p:sp>
      <p:sp>
        <p:nvSpPr>
          <p:cNvPr id="3" name="Content Placeholder 2"/>
          <p:cNvSpPr>
            <a:spLocks noGrp="1"/>
          </p:cNvSpPr>
          <p:nvPr>
            <p:ph sz="half" idx="1"/>
          </p:nvPr>
        </p:nvSpPr>
        <p:spPr>
          <a:xfrm>
            <a:off x="5076056" y="1571612"/>
            <a:ext cx="4038600" cy="3214710"/>
          </a:xfrm>
        </p:spPr>
        <p:txBody>
          <a:bodyPr>
            <a:normAutofit/>
          </a:bodyPr>
          <a:lstStyle/>
          <a:p>
            <a:pPr>
              <a:buNone/>
            </a:pPr>
            <a:endParaRPr lang="en-CA" sz="2000" dirty="0" smtClean="0"/>
          </a:p>
          <a:p>
            <a:pPr>
              <a:buNone/>
            </a:pPr>
            <a:endParaRPr lang="en-CA" sz="2000" dirty="0" smtClean="0"/>
          </a:p>
          <a:p>
            <a:pPr>
              <a:buNone/>
            </a:pPr>
            <a:r>
              <a:rPr lang="en-CA" sz="2000" dirty="0" smtClean="0"/>
              <a:t>Corvelle Consulting</a:t>
            </a:r>
          </a:p>
          <a:p>
            <a:pPr>
              <a:buNone/>
            </a:pPr>
            <a:r>
              <a:rPr lang="en-CA" sz="2000" dirty="0" smtClean="0"/>
              <a:t>3</a:t>
            </a:r>
            <a:r>
              <a:rPr lang="pl-PL" sz="2000" dirty="0" smtClean="0"/>
              <a:t>00, </a:t>
            </a:r>
            <a:r>
              <a:rPr lang="en-CA" sz="2000" dirty="0" smtClean="0"/>
              <a:t>4</a:t>
            </a:r>
            <a:r>
              <a:rPr lang="pl-PL" sz="2000" dirty="0" smtClean="0"/>
              <a:t>0</a:t>
            </a:r>
            <a:r>
              <a:rPr lang="en-CA" sz="2000" dirty="0" smtClean="0"/>
              <a:t>0</a:t>
            </a:r>
            <a:r>
              <a:rPr lang="pl-PL" sz="2000" dirty="0" smtClean="0"/>
              <a:t> - 5 Ave. S. W.</a:t>
            </a:r>
            <a:endParaRPr lang="en-CA" sz="2000" dirty="0" smtClean="0"/>
          </a:p>
          <a:p>
            <a:pPr>
              <a:buNone/>
            </a:pPr>
            <a:r>
              <a:rPr lang="en-CA" sz="2000" dirty="0" smtClean="0"/>
              <a:t>Calgary,  Alberta  T2P 0L6</a:t>
            </a:r>
          </a:p>
          <a:p>
            <a:pPr>
              <a:buNone/>
            </a:pPr>
            <a:r>
              <a:rPr lang="en-CA" sz="2000" dirty="0" smtClean="0"/>
              <a:t>Phone: (403) 249-5255</a:t>
            </a:r>
          </a:p>
          <a:p>
            <a:pPr>
              <a:buNone/>
            </a:pPr>
            <a:r>
              <a:rPr lang="en-CA" sz="2000" dirty="0" smtClean="0"/>
              <a:t>E-mail: YogiSchulz@corvelle.com</a:t>
            </a:r>
          </a:p>
          <a:p>
            <a:pPr>
              <a:buNone/>
            </a:pPr>
            <a:r>
              <a:rPr lang="en-CA" sz="2000" dirty="0" smtClean="0"/>
              <a:t>Web: www.corvelle.com</a:t>
            </a:r>
          </a:p>
        </p:txBody>
      </p:sp>
      <p:sp>
        <p:nvSpPr>
          <p:cNvPr id="5" name="Content Placeholder 4"/>
          <p:cNvSpPr>
            <a:spLocks noGrp="1"/>
          </p:cNvSpPr>
          <p:nvPr>
            <p:ph sz="half" idx="2"/>
          </p:nvPr>
        </p:nvSpPr>
        <p:spPr>
          <a:xfrm>
            <a:off x="285720" y="1571612"/>
            <a:ext cx="4972056" cy="4525963"/>
          </a:xfrm>
        </p:spPr>
        <p:txBody>
          <a:bodyPr>
            <a:normAutofit/>
          </a:bodyPr>
          <a:lstStyle/>
          <a:p>
            <a:pPr>
              <a:buNone/>
            </a:pPr>
            <a:r>
              <a:rPr lang="en-CA" sz="3200" dirty="0" smtClean="0"/>
              <a:t>Yogi Schulz</a:t>
            </a:r>
          </a:p>
          <a:p>
            <a:pPr>
              <a:buNone/>
            </a:pPr>
            <a:r>
              <a:rPr lang="en-CA" sz="2400" dirty="0" smtClean="0"/>
              <a:t>Partner of Corvelle Consulting</a:t>
            </a:r>
          </a:p>
          <a:p>
            <a:pPr>
              <a:buNone/>
            </a:pPr>
            <a:r>
              <a:rPr lang="en-CA" sz="2400" dirty="0" smtClean="0"/>
              <a:t>Information technology related management consulting</a:t>
            </a:r>
          </a:p>
          <a:p>
            <a:pPr>
              <a:buNone/>
            </a:pPr>
            <a:r>
              <a:rPr lang="en-CA" sz="2400" dirty="0" smtClean="0"/>
              <a:t>Microsoft Canada columnist &amp; CBC Radio host</a:t>
            </a:r>
          </a:p>
          <a:p>
            <a:pPr>
              <a:buNone/>
            </a:pPr>
            <a:r>
              <a:rPr lang="en-CA" sz="2400" dirty="0" smtClean="0"/>
              <a:t>Industry presenter</a:t>
            </a:r>
          </a:p>
          <a:p>
            <a:pPr>
              <a:buNone/>
            </a:pPr>
            <a:r>
              <a:rPr lang="en-CA" sz="2400" dirty="0" smtClean="0"/>
              <a:t>Former PPDM Association board member</a:t>
            </a:r>
          </a:p>
          <a:p>
            <a:endParaRPr lang="en-CA" sz="2400" dirty="0"/>
          </a:p>
        </p:txBody>
      </p:sp>
      <p:sp>
        <p:nvSpPr>
          <p:cNvPr id="4" name="Slide Number Placeholder 3"/>
          <p:cNvSpPr>
            <a:spLocks noGrp="1"/>
          </p:cNvSpPr>
          <p:nvPr>
            <p:ph type="sldNum" sz="quarter" idx="12"/>
          </p:nvPr>
        </p:nvSpPr>
        <p:spPr>
          <a:xfrm>
            <a:off x="7010432" y="6356350"/>
            <a:ext cx="2133600" cy="365125"/>
          </a:xfrm>
        </p:spPr>
        <p:txBody>
          <a:bodyPr/>
          <a:lstStyle/>
          <a:p>
            <a:fld id="{A82C91AC-F8C4-471A-9F19-C2EA8576DF20}" type="slidenum">
              <a:rPr lang="en-CA" smtClean="0"/>
              <a:pPr/>
              <a:t>24</a:t>
            </a:fld>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CA" dirty="0" smtClean="0"/>
              <a:t>Bibliography</a:t>
            </a:r>
            <a:br>
              <a:rPr lang="en-CA" dirty="0" smtClean="0"/>
            </a:br>
            <a:endParaRPr lang="en-CA" dirty="0"/>
          </a:p>
        </p:txBody>
      </p:sp>
      <p:sp>
        <p:nvSpPr>
          <p:cNvPr id="7" name="Content Placeholder 6"/>
          <p:cNvSpPr>
            <a:spLocks noGrp="1"/>
          </p:cNvSpPr>
          <p:nvPr>
            <p:ph idx="1"/>
          </p:nvPr>
        </p:nvSpPr>
        <p:spPr/>
        <p:txBody>
          <a:bodyPr>
            <a:normAutofit fontScale="85000" lnSpcReduction="20000"/>
          </a:bodyPr>
          <a:lstStyle/>
          <a:p>
            <a:r>
              <a:rPr lang="en-CA" dirty="0"/>
              <a:t>Do you need big data for big results</a:t>
            </a:r>
            <a:r>
              <a:rPr lang="en-CA" dirty="0" smtClean="0"/>
              <a:t>?</a:t>
            </a:r>
          </a:p>
          <a:p>
            <a:pPr lvl="1"/>
            <a:r>
              <a:rPr lang="en-CA" dirty="0">
                <a:hlinkClick r:id="rId3"/>
              </a:rPr>
              <a:t>http://www.corvelle.com/do-you-need-big-data-for-big-results</a:t>
            </a:r>
            <a:r>
              <a:rPr lang="en-CA" dirty="0" smtClean="0">
                <a:hlinkClick r:id="rId3"/>
              </a:rPr>
              <a:t>/</a:t>
            </a:r>
            <a:endParaRPr lang="en-CA" dirty="0" smtClean="0"/>
          </a:p>
          <a:p>
            <a:r>
              <a:rPr lang="en-CA" dirty="0"/>
              <a:t>Business Intelligence – experiencing more hype than value</a:t>
            </a:r>
            <a:r>
              <a:rPr lang="en-CA" dirty="0" smtClean="0"/>
              <a:t>?</a:t>
            </a:r>
          </a:p>
          <a:p>
            <a:pPr lvl="1"/>
            <a:r>
              <a:rPr lang="en-CA" dirty="0">
                <a:hlinkClick r:id="rId4"/>
              </a:rPr>
              <a:t>http://www.corvelle.com/business-intelligence-experiencing-more-hype-than-value</a:t>
            </a:r>
            <a:r>
              <a:rPr lang="en-CA" dirty="0" smtClean="0">
                <a:hlinkClick r:id="rId4"/>
              </a:rPr>
              <a:t>/</a:t>
            </a:r>
            <a:endParaRPr lang="en-CA" dirty="0" smtClean="0"/>
          </a:p>
          <a:p>
            <a:r>
              <a:rPr lang="en-CA" dirty="0"/>
              <a:t>Is data modelling really dead</a:t>
            </a:r>
            <a:r>
              <a:rPr lang="en-CA" dirty="0" smtClean="0"/>
              <a:t>?</a:t>
            </a:r>
          </a:p>
          <a:p>
            <a:pPr lvl="1"/>
            <a:r>
              <a:rPr lang="en-CA" dirty="0">
                <a:hlinkClick r:id="rId5"/>
              </a:rPr>
              <a:t>http://www.corvelle.com/is-data-modelling-really-dead</a:t>
            </a:r>
            <a:r>
              <a:rPr lang="en-CA" dirty="0" smtClean="0">
                <a:hlinkClick r:id="rId5"/>
              </a:rPr>
              <a:t>/</a:t>
            </a:r>
            <a:endParaRPr lang="en-CA" dirty="0"/>
          </a:p>
          <a:p>
            <a:r>
              <a:rPr lang="en-CA" dirty="0" smtClean="0"/>
              <a:t>Why </a:t>
            </a:r>
            <a:r>
              <a:rPr lang="en-CA" dirty="0"/>
              <a:t>you need visual </a:t>
            </a:r>
            <a:r>
              <a:rPr lang="en-CA" dirty="0" smtClean="0"/>
              <a:t>analytics</a:t>
            </a:r>
          </a:p>
          <a:p>
            <a:pPr lvl="1"/>
            <a:r>
              <a:rPr lang="en-CA" dirty="0">
                <a:hlinkClick r:id="rId6"/>
              </a:rPr>
              <a:t>http://www.corvelle.com/resources/articles/it-world-canada/why-you-need-visual-analytics</a:t>
            </a:r>
            <a:r>
              <a:rPr lang="en-CA" dirty="0" smtClean="0">
                <a:hlinkClick r:id="rId6"/>
              </a:rPr>
              <a:t>/</a:t>
            </a:r>
            <a:endParaRPr lang="en-CA" dirty="0" smtClean="0"/>
          </a:p>
          <a:p>
            <a:endParaRPr lang="en-CA" dirty="0"/>
          </a:p>
        </p:txBody>
      </p:sp>
      <p:sp>
        <p:nvSpPr>
          <p:cNvPr id="5" name="Slide Number Placeholder 4"/>
          <p:cNvSpPr>
            <a:spLocks noGrp="1"/>
          </p:cNvSpPr>
          <p:nvPr>
            <p:ph type="sldNum" sz="quarter" idx="12"/>
          </p:nvPr>
        </p:nvSpPr>
        <p:spPr/>
        <p:txBody>
          <a:bodyPr/>
          <a:lstStyle/>
          <a:p>
            <a:fld id="{A82C91AC-F8C4-471A-9F19-C2EA8576DF20}" type="slidenum">
              <a:rPr lang="en-CA" smtClean="0"/>
              <a:pPr/>
              <a:t>25</a:t>
            </a:fld>
            <a:endParaRPr lang="en-CA" dirty="0"/>
          </a:p>
        </p:txBody>
      </p:sp>
    </p:spTree>
    <p:extLst>
      <p:ext uri="{BB962C8B-B14F-4D97-AF65-F5344CB8AC3E}">
        <p14:creationId xmlns:p14="http://schemas.microsoft.com/office/powerpoint/2010/main" val="206435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Value of Visual </a:t>
            </a:r>
            <a:r>
              <a:rPr lang="en-CA" dirty="0" smtClean="0"/>
              <a:t>Analytics</a:t>
            </a:r>
            <a:br>
              <a:rPr lang="en-CA" dirty="0" smtClean="0"/>
            </a:br>
            <a:endParaRPr lang="en-CA" b="1" dirty="0"/>
          </a:p>
        </p:txBody>
      </p:sp>
      <p:sp>
        <p:nvSpPr>
          <p:cNvPr id="3" name="Content Placeholder 2"/>
          <p:cNvSpPr>
            <a:spLocks noGrp="1"/>
          </p:cNvSpPr>
          <p:nvPr>
            <p:ph idx="1"/>
          </p:nvPr>
        </p:nvSpPr>
        <p:spPr>
          <a:xfrm>
            <a:off x="457200" y="1600200"/>
            <a:ext cx="5482952" cy="4525963"/>
          </a:xfrm>
        </p:spPr>
        <p:txBody>
          <a:bodyPr>
            <a:normAutofit/>
          </a:bodyPr>
          <a:lstStyle/>
          <a:p>
            <a:r>
              <a:rPr lang="en-CA" dirty="0"/>
              <a:t>Make data-driven </a:t>
            </a:r>
            <a:r>
              <a:rPr lang="en-CA" dirty="0" smtClean="0"/>
              <a:t>decisions “very </a:t>
            </a:r>
            <a:r>
              <a:rPr lang="en-CA" dirty="0"/>
              <a:t>frequently”</a:t>
            </a:r>
          </a:p>
          <a:p>
            <a:r>
              <a:rPr lang="en-CA" dirty="0"/>
              <a:t>Make decisions “much </a:t>
            </a:r>
            <a:r>
              <a:rPr lang="en-CA" dirty="0" smtClean="0"/>
              <a:t>faster” than </a:t>
            </a:r>
            <a:r>
              <a:rPr lang="en-CA" dirty="0"/>
              <a:t>market peers</a:t>
            </a:r>
          </a:p>
          <a:p>
            <a:r>
              <a:rPr lang="en-CA" dirty="0"/>
              <a:t>Execute decisions as </a:t>
            </a:r>
            <a:r>
              <a:rPr lang="en-CA" dirty="0" smtClean="0"/>
              <a:t>intended “most </a:t>
            </a:r>
            <a:r>
              <a:rPr lang="en-CA" dirty="0"/>
              <a:t>of the </a:t>
            </a:r>
            <a:r>
              <a:rPr lang="en-CA" dirty="0" smtClean="0"/>
              <a:t>time”</a:t>
            </a: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26</a:t>
            </a:fld>
            <a:endParaRPr lang="en-CA" dirty="0"/>
          </a:p>
        </p:txBody>
      </p:sp>
      <p:pic>
        <p:nvPicPr>
          <p:cNvPr id="5" name="Picture 8" descr="http://infovilag.hu/data/images/2013-03/big-data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5111" y="1786226"/>
            <a:ext cx="2405321" cy="339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dirty="0" smtClean="0"/>
              <a:t>Digital Oil Field</a:t>
            </a:r>
            <a:br>
              <a:rPr lang="en-CA" dirty="0" smtClean="0"/>
            </a:br>
            <a:r>
              <a:rPr lang="en-CA" dirty="0" smtClean="0"/>
              <a:t>Survey</a:t>
            </a:r>
            <a:endParaRPr lang="en-CA" dirty="0"/>
          </a:p>
        </p:txBody>
      </p:sp>
      <p:sp>
        <p:nvSpPr>
          <p:cNvPr id="5" name="Content Placeholder 4"/>
          <p:cNvSpPr>
            <a:spLocks noGrp="1"/>
          </p:cNvSpPr>
          <p:nvPr>
            <p:ph idx="1"/>
          </p:nvPr>
        </p:nvSpPr>
        <p:spPr/>
        <p:txBody>
          <a:bodyPr>
            <a:normAutofit fontScale="92500" lnSpcReduction="10000"/>
          </a:bodyPr>
          <a:lstStyle/>
          <a:p>
            <a:r>
              <a:rPr lang="en-CA" dirty="0" smtClean="0"/>
              <a:t>Upstream </a:t>
            </a:r>
            <a:r>
              <a:rPr lang="en-CA" dirty="0"/>
              <a:t>companies </a:t>
            </a:r>
            <a:r>
              <a:rPr lang="en-CA" dirty="0" smtClean="0"/>
              <a:t>struggle </a:t>
            </a:r>
            <a:r>
              <a:rPr lang="en-CA" dirty="0"/>
              <a:t>with </a:t>
            </a:r>
            <a:r>
              <a:rPr lang="en-CA" dirty="0" smtClean="0"/>
              <a:t>adequately </a:t>
            </a:r>
            <a:r>
              <a:rPr lang="en-CA" dirty="0"/>
              <a:t>managing information for analytical </a:t>
            </a:r>
            <a:r>
              <a:rPr lang="en-CA" dirty="0" smtClean="0"/>
              <a:t>purposes</a:t>
            </a:r>
          </a:p>
          <a:p>
            <a:r>
              <a:rPr lang="en-CA" dirty="0" smtClean="0"/>
              <a:t>Data </a:t>
            </a:r>
            <a:r>
              <a:rPr lang="en-CA" dirty="0"/>
              <a:t>is </a:t>
            </a:r>
            <a:r>
              <a:rPr lang="en-CA" dirty="0" smtClean="0"/>
              <a:t>typically stored </a:t>
            </a:r>
            <a:r>
              <a:rPr lang="en-CA" dirty="0"/>
              <a:t>within applications in nonstandard </a:t>
            </a:r>
            <a:r>
              <a:rPr lang="en-CA" dirty="0" smtClean="0"/>
              <a:t>formats </a:t>
            </a:r>
          </a:p>
          <a:p>
            <a:r>
              <a:rPr lang="en-CA" dirty="0"/>
              <a:t>D</a:t>
            </a:r>
            <a:r>
              <a:rPr lang="en-CA" dirty="0" smtClean="0"/>
              <a:t>ata </a:t>
            </a:r>
            <a:r>
              <a:rPr lang="en-CA" dirty="0"/>
              <a:t>is trapped within </a:t>
            </a:r>
            <a:r>
              <a:rPr lang="en-CA" dirty="0" smtClean="0"/>
              <a:t>organizational silos</a:t>
            </a:r>
          </a:p>
          <a:p>
            <a:r>
              <a:rPr lang="en-CA" dirty="0" smtClean="0"/>
              <a:t>Real-time data </a:t>
            </a:r>
            <a:r>
              <a:rPr lang="en-CA" dirty="0"/>
              <a:t>from field sensors is </a:t>
            </a:r>
            <a:r>
              <a:rPr lang="en-CA" dirty="0" smtClean="0"/>
              <a:t>managed </a:t>
            </a:r>
            <a:r>
              <a:rPr lang="en-CA" dirty="0"/>
              <a:t>independently by </a:t>
            </a:r>
            <a:r>
              <a:rPr lang="en-CA" dirty="0" smtClean="0"/>
              <a:t>various organizational entities</a:t>
            </a:r>
          </a:p>
          <a:p>
            <a:r>
              <a:rPr lang="en-CA" dirty="0" smtClean="0"/>
              <a:t>Making </a:t>
            </a:r>
            <a:r>
              <a:rPr lang="en-CA" dirty="0"/>
              <a:t>progress in </a:t>
            </a:r>
            <a:r>
              <a:rPr lang="en-CA" dirty="0" smtClean="0"/>
              <a:t>analytics requires action </a:t>
            </a:r>
            <a:r>
              <a:rPr lang="en-CA" dirty="0"/>
              <a:t>across multiple organizational </a:t>
            </a:r>
            <a:r>
              <a:rPr lang="en-CA" dirty="0" smtClean="0"/>
              <a:t>silos</a:t>
            </a: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27</a:t>
            </a:fld>
            <a:endParaRPr lang="en-CA" dirty="0"/>
          </a:p>
        </p:txBody>
      </p:sp>
      <p:pic>
        <p:nvPicPr>
          <p:cNvPr id="1026" name="Picture 2" descr="http://www.aimms.com/wp-content/uploads/2015/04/Gartner-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3" y="16531"/>
            <a:ext cx="3253443" cy="135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4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CA" dirty="0" smtClean="0"/>
              <a:t>Opportunities from Superior</a:t>
            </a:r>
            <a:br>
              <a:rPr lang="en-CA" dirty="0" smtClean="0"/>
            </a:br>
            <a:r>
              <a:rPr lang="en-CA" dirty="0" smtClean="0"/>
              <a:t>Information Management </a:t>
            </a:r>
            <a:endParaRPr lang="en-CA" dirty="0"/>
          </a:p>
        </p:txBody>
      </p:sp>
      <p:sp>
        <p:nvSpPr>
          <p:cNvPr id="7" name="Content Placeholder 6"/>
          <p:cNvSpPr>
            <a:spLocks noGrp="1"/>
          </p:cNvSpPr>
          <p:nvPr>
            <p:ph idx="1"/>
          </p:nvPr>
        </p:nvSpPr>
        <p:spPr/>
        <p:txBody>
          <a:bodyPr>
            <a:normAutofit fontScale="92500" lnSpcReduction="10000"/>
          </a:bodyPr>
          <a:lstStyle/>
          <a:p>
            <a:endParaRPr lang="en-CA" dirty="0"/>
          </a:p>
          <a:p>
            <a:r>
              <a:rPr lang="en-CA" dirty="0" smtClean="0"/>
              <a:t>Improving utilization </a:t>
            </a:r>
            <a:r>
              <a:rPr lang="en-CA" dirty="0"/>
              <a:t>of existing </a:t>
            </a:r>
            <a:r>
              <a:rPr lang="en-CA" dirty="0" smtClean="0"/>
              <a:t>data sets</a:t>
            </a:r>
          </a:p>
          <a:p>
            <a:r>
              <a:rPr lang="en-CA" dirty="0" smtClean="0"/>
              <a:t>Reinterpreting </a:t>
            </a:r>
            <a:r>
              <a:rPr lang="en-CA" dirty="0"/>
              <a:t>to identify closely missed targets </a:t>
            </a:r>
            <a:endParaRPr lang="en-CA" dirty="0" smtClean="0"/>
          </a:p>
          <a:p>
            <a:r>
              <a:rPr lang="en-CA" dirty="0" smtClean="0"/>
              <a:t>Identifying </a:t>
            </a:r>
            <a:r>
              <a:rPr lang="en-CA" dirty="0"/>
              <a:t>potential candidates </a:t>
            </a:r>
            <a:r>
              <a:rPr lang="en-CA" dirty="0" smtClean="0"/>
              <a:t>from existing datasets</a:t>
            </a:r>
            <a:endParaRPr lang="en-CA" dirty="0"/>
          </a:p>
          <a:p>
            <a:r>
              <a:rPr lang="en-CA" dirty="0" smtClean="0"/>
              <a:t>Reusing seismic </a:t>
            </a:r>
            <a:r>
              <a:rPr lang="en-CA" dirty="0"/>
              <a:t>pre-stack data archives </a:t>
            </a:r>
            <a:endParaRPr lang="en-CA" dirty="0" smtClean="0"/>
          </a:p>
          <a:p>
            <a:r>
              <a:rPr lang="en-CA" dirty="0"/>
              <a:t>Reusing </a:t>
            </a:r>
            <a:r>
              <a:rPr lang="en-CA" dirty="0" smtClean="0"/>
              <a:t>well datasets for:</a:t>
            </a:r>
          </a:p>
          <a:p>
            <a:pPr lvl="1"/>
            <a:r>
              <a:rPr lang="en-CA" dirty="0" smtClean="0"/>
              <a:t>well </a:t>
            </a:r>
            <a:r>
              <a:rPr lang="en-CA" dirty="0"/>
              <a:t>log re-processing </a:t>
            </a:r>
            <a:endParaRPr lang="en-CA" dirty="0" smtClean="0"/>
          </a:p>
          <a:p>
            <a:pPr lvl="1"/>
            <a:r>
              <a:rPr lang="en-CA" dirty="0" smtClean="0"/>
              <a:t>petrophysical analysis</a:t>
            </a:r>
            <a:endParaRPr lang="en-CA" dirty="0"/>
          </a:p>
        </p:txBody>
      </p:sp>
      <p:sp>
        <p:nvSpPr>
          <p:cNvPr id="5" name="Slide Number Placeholder 4"/>
          <p:cNvSpPr>
            <a:spLocks noGrp="1"/>
          </p:cNvSpPr>
          <p:nvPr>
            <p:ph type="sldNum" sz="quarter" idx="12"/>
          </p:nvPr>
        </p:nvSpPr>
        <p:spPr/>
        <p:txBody>
          <a:bodyPr/>
          <a:lstStyle/>
          <a:p>
            <a:fld id="{A82C91AC-F8C4-471A-9F19-C2EA8576DF20}" type="slidenum">
              <a:rPr lang="en-CA" smtClean="0"/>
              <a:pPr/>
              <a:t>28</a:t>
            </a:fld>
            <a:endParaRPr lang="en-CA" dirty="0"/>
          </a:p>
        </p:txBody>
      </p:sp>
    </p:spTree>
    <p:extLst>
      <p:ext uri="{BB962C8B-B14F-4D97-AF65-F5344CB8AC3E}">
        <p14:creationId xmlns:p14="http://schemas.microsoft.com/office/powerpoint/2010/main" val="939479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CA" dirty="0"/>
              <a:t>Visual analytics is about:</a:t>
            </a:r>
            <a:br>
              <a:rPr lang="en-CA" dirty="0"/>
            </a:br>
            <a:endParaRPr lang="en-CA" dirty="0"/>
          </a:p>
        </p:txBody>
      </p:sp>
      <p:sp>
        <p:nvSpPr>
          <p:cNvPr id="7" name="Content Placeholder 6"/>
          <p:cNvSpPr>
            <a:spLocks noGrp="1"/>
          </p:cNvSpPr>
          <p:nvPr>
            <p:ph idx="1"/>
          </p:nvPr>
        </p:nvSpPr>
        <p:spPr/>
        <p:txBody>
          <a:bodyPr/>
          <a:lstStyle/>
          <a:p>
            <a:pPr marL="514350" indent="-514350">
              <a:buFont typeface="+mj-lt"/>
              <a:buAutoNum type="alphaUcPeriod"/>
            </a:pPr>
            <a:r>
              <a:rPr lang="en-CA" dirty="0" smtClean="0"/>
              <a:t>Displaying PPDM data </a:t>
            </a:r>
            <a:r>
              <a:rPr lang="en-CA" dirty="0"/>
              <a:t>as pretty </a:t>
            </a:r>
            <a:r>
              <a:rPr lang="en-CA" dirty="0" smtClean="0"/>
              <a:t>pictures</a:t>
            </a:r>
            <a:endParaRPr lang="en-CA" dirty="0"/>
          </a:p>
          <a:p>
            <a:pPr marL="514350" indent="-514350">
              <a:buFont typeface="+mj-lt"/>
              <a:buAutoNum type="alphaUcPeriod"/>
            </a:pPr>
            <a:r>
              <a:rPr lang="en-CA" dirty="0" smtClean="0"/>
              <a:t>Using </a:t>
            </a:r>
            <a:r>
              <a:rPr lang="en-CA" dirty="0"/>
              <a:t>overly complex terms as a way of charging more for software </a:t>
            </a:r>
            <a:r>
              <a:rPr lang="en-CA" dirty="0" smtClean="0"/>
              <a:t>licenses</a:t>
            </a:r>
            <a:endParaRPr lang="en-CA" dirty="0"/>
          </a:p>
          <a:p>
            <a:pPr marL="514350" indent="-514350">
              <a:buFont typeface="+mj-lt"/>
              <a:buAutoNum type="alphaUcPeriod"/>
            </a:pPr>
            <a:r>
              <a:rPr lang="en-CA" dirty="0" smtClean="0"/>
              <a:t>Representing </a:t>
            </a:r>
            <a:r>
              <a:rPr lang="en-CA" dirty="0"/>
              <a:t>data for analysis and insights in ways that </a:t>
            </a:r>
            <a:r>
              <a:rPr lang="en-CA" dirty="0" smtClean="0"/>
              <a:t>resonate</a:t>
            </a:r>
            <a:endParaRPr lang="en-CA" dirty="0"/>
          </a:p>
          <a:p>
            <a:pPr marL="514350" indent="-514350">
              <a:buFont typeface="+mj-lt"/>
              <a:buAutoNum type="alphaUcPeriod"/>
            </a:pPr>
            <a:r>
              <a:rPr lang="en-CA" dirty="0" smtClean="0"/>
              <a:t>Over </a:t>
            </a:r>
            <a:r>
              <a:rPr lang="en-CA" dirty="0"/>
              <a:t>analyzing data to avoid reaching any actionable </a:t>
            </a:r>
            <a:r>
              <a:rPr lang="en-CA" dirty="0" smtClean="0"/>
              <a:t>conclusions</a:t>
            </a:r>
            <a:endParaRPr lang="en-CA" dirty="0"/>
          </a:p>
          <a:p>
            <a:pPr marL="514350" indent="-514350">
              <a:buFont typeface="+mj-lt"/>
              <a:buAutoNum type="alphaUcPeriod"/>
            </a:pPr>
            <a:endParaRPr lang="en-CA" dirty="0"/>
          </a:p>
        </p:txBody>
      </p:sp>
      <p:sp>
        <p:nvSpPr>
          <p:cNvPr id="5" name="Slide Number Placeholder 4"/>
          <p:cNvSpPr>
            <a:spLocks noGrp="1"/>
          </p:cNvSpPr>
          <p:nvPr>
            <p:ph type="sldNum" sz="quarter" idx="12"/>
          </p:nvPr>
        </p:nvSpPr>
        <p:spPr/>
        <p:txBody>
          <a:bodyPr/>
          <a:lstStyle/>
          <a:p>
            <a:fld id="{A82C91AC-F8C4-471A-9F19-C2EA8576DF20}" type="slidenum">
              <a:rPr lang="en-CA" smtClean="0"/>
              <a:pPr/>
              <a:t>29</a:t>
            </a:fld>
            <a:endParaRPr lang="en-CA" dirty="0"/>
          </a:p>
        </p:txBody>
      </p:sp>
    </p:spTree>
    <p:extLst>
      <p:ext uri="{BB962C8B-B14F-4D97-AF65-F5344CB8AC3E}">
        <p14:creationId xmlns:p14="http://schemas.microsoft.com/office/powerpoint/2010/main" val="1160952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Finding PPDM is like Finding Waldo</a:t>
            </a:r>
            <a:br>
              <a:rPr lang="en-CA" dirty="0" smtClean="0"/>
            </a:b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3</a:t>
            </a:fld>
            <a:endParaRPr lang="en-CA" dirty="0"/>
          </a:p>
        </p:txBody>
      </p:sp>
      <p:pic>
        <p:nvPicPr>
          <p:cNvPr id="1028" name="Picture 4" descr="http://oldschoolscript.files.wordpress.com/2013/11/usa-z-card-puzz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03"/>
          <a:stretch/>
        </p:blipFill>
        <p:spPr bwMode="auto">
          <a:xfrm>
            <a:off x="358844" y="908720"/>
            <a:ext cx="8461628" cy="5328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PD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632" y="2549083"/>
            <a:ext cx="1493317" cy="167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2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PPDM is valuable because:</a:t>
            </a:r>
            <a:br>
              <a:rPr lang="en-CA" dirty="0" smtClean="0"/>
            </a:br>
            <a:endParaRPr lang="en-CA" dirty="0"/>
          </a:p>
        </p:txBody>
      </p:sp>
      <p:sp>
        <p:nvSpPr>
          <p:cNvPr id="3" name="Content Placeholder 2"/>
          <p:cNvSpPr>
            <a:spLocks noGrp="1"/>
          </p:cNvSpPr>
          <p:nvPr>
            <p:ph idx="1"/>
          </p:nvPr>
        </p:nvSpPr>
        <p:spPr/>
        <p:txBody>
          <a:bodyPr>
            <a:normAutofit lnSpcReduction="10000"/>
          </a:bodyPr>
          <a:lstStyle/>
          <a:p>
            <a:pPr marL="514350" indent="-514350">
              <a:buFont typeface="+mj-lt"/>
              <a:buAutoNum type="alphaUcPeriod"/>
            </a:pPr>
            <a:r>
              <a:rPr lang="en-CA" dirty="0" smtClean="0"/>
              <a:t>It brings us together in a great mountain setting</a:t>
            </a:r>
          </a:p>
          <a:p>
            <a:pPr marL="514350" indent="-514350">
              <a:buFont typeface="+mj-lt"/>
              <a:buAutoNum type="alphaUcPeriod"/>
            </a:pPr>
            <a:r>
              <a:rPr lang="en-CA" dirty="0" smtClean="0"/>
              <a:t>It offers terrific careers in information technology</a:t>
            </a:r>
            <a:endParaRPr lang="en-CA" dirty="0"/>
          </a:p>
          <a:p>
            <a:pPr marL="514350" indent="-514350">
              <a:buFont typeface="+mj-lt"/>
              <a:buAutoNum type="alphaUcPeriod"/>
            </a:pPr>
            <a:r>
              <a:rPr lang="en-CA" dirty="0"/>
              <a:t>It </a:t>
            </a:r>
            <a:r>
              <a:rPr lang="en-CA" dirty="0" smtClean="0"/>
              <a:t>improves </a:t>
            </a:r>
            <a:r>
              <a:rPr lang="en-CA" dirty="0"/>
              <a:t>productivity through improved data accessibility, accuracy and reliability</a:t>
            </a:r>
          </a:p>
          <a:p>
            <a:pPr marL="514350" indent="-514350">
              <a:buFont typeface="+mj-lt"/>
              <a:buAutoNum type="alphaUcPeriod"/>
            </a:pPr>
            <a:r>
              <a:rPr lang="en-CA" dirty="0" smtClean="0"/>
              <a:t>It keeps software developers employed</a:t>
            </a:r>
            <a:endParaRPr lang="en-CA" dirty="0"/>
          </a:p>
          <a:p>
            <a:pPr marL="514350" indent="-514350">
              <a:buFont typeface="+mj-lt"/>
              <a:buAutoNum type="alphaUcPeriod"/>
            </a:pPr>
            <a:r>
              <a:rPr lang="en-CA" dirty="0"/>
              <a:t>Improves </a:t>
            </a:r>
            <a:r>
              <a:rPr lang="en-CA" dirty="0" smtClean="0"/>
              <a:t>communication </a:t>
            </a:r>
            <a:r>
              <a:rPr lang="en-CA" dirty="0"/>
              <a:t>among </a:t>
            </a:r>
            <a:r>
              <a:rPr lang="en-CA" dirty="0" smtClean="0"/>
              <a:t>prickly explorationists </a:t>
            </a:r>
            <a:r>
              <a:rPr lang="en-CA" dirty="0"/>
              <a:t>and IT professionals</a:t>
            </a:r>
          </a:p>
          <a:p>
            <a:pPr marL="514350" indent="-514350">
              <a:buFont typeface="+mj-lt"/>
              <a:buAutoNum type="alphaUcPeriod"/>
            </a:pPr>
            <a:endParaRPr lang="en-CA" dirty="0" smtClean="0"/>
          </a:p>
          <a:p>
            <a:pPr marL="514350" indent="-514350">
              <a:buFont typeface="+mj-lt"/>
              <a:buAutoNum type="alphaUcPeriod"/>
            </a:pP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30</a:t>
            </a:fld>
            <a:endParaRPr lang="en-CA" dirty="0"/>
          </a:p>
        </p:txBody>
      </p:sp>
    </p:spTree>
    <p:extLst>
      <p:ext uri="{BB962C8B-B14F-4D97-AF65-F5344CB8AC3E}">
        <p14:creationId xmlns:p14="http://schemas.microsoft.com/office/powerpoint/2010/main" val="1173194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is the difference between visual analytics and business intelligence?</a:t>
            </a:r>
            <a:endParaRPr lang="en-CA"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lphaUcPeriod"/>
            </a:pPr>
            <a:r>
              <a:rPr lang="en-CA" dirty="0" smtClean="0"/>
              <a:t>Very little; marketers prefer visual analytics because it sounds more sophisticated </a:t>
            </a:r>
          </a:p>
          <a:p>
            <a:pPr marL="514350" indent="-514350">
              <a:buFont typeface="+mj-lt"/>
              <a:buAutoNum type="alphaUcPeriod"/>
            </a:pPr>
            <a:r>
              <a:rPr lang="en-CA" dirty="0" smtClean="0"/>
              <a:t>Less and less; visual analytics and business intelligence are merging into a unified platform </a:t>
            </a:r>
          </a:p>
          <a:p>
            <a:pPr marL="514350" indent="-514350">
              <a:buFont typeface="+mj-lt"/>
              <a:buAutoNum type="alphaUcPeriod"/>
            </a:pPr>
            <a:r>
              <a:rPr lang="en-CA" dirty="0" smtClean="0"/>
              <a:t>A lot; visual analytics produces interesting, insightful, colorful graphs while business intelligence produces boring rows and columns</a:t>
            </a:r>
          </a:p>
          <a:p>
            <a:pPr marL="514350" indent="-514350">
              <a:buFont typeface="+mj-lt"/>
              <a:buAutoNum type="alphaUcPeriod"/>
            </a:pPr>
            <a:r>
              <a:rPr lang="en-CA" dirty="0" smtClean="0"/>
              <a:t>Vast differences; visual analytics is for visual right-brain thinkers while business intelligence is for kinesthetic left-brain thinkers</a:t>
            </a:r>
          </a:p>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31</a:t>
            </a:fld>
            <a:endParaRPr lang="en-CA" dirty="0"/>
          </a:p>
        </p:txBody>
      </p:sp>
    </p:spTree>
    <p:extLst>
      <p:ext uri="{BB962C8B-B14F-4D97-AF65-F5344CB8AC3E}">
        <p14:creationId xmlns:p14="http://schemas.microsoft.com/office/powerpoint/2010/main" val="47371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How do production engineers really produce more oil &amp; gas</a:t>
            </a:r>
            <a:r>
              <a:rPr lang="en-CA" dirty="0" smtClean="0"/>
              <a:t>?</a:t>
            </a:r>
            <a:endParaRPr lang="en-CA"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CA" dirty="0" smtClean="0"/>
              <a:t>Eavesdrop </a:t>
            </a:r>
            <a:r>
              <a:rPr lang="en-CA" dirty="0"/>
              <a:t>on their peers at Starbucks for </a:t>
            </a:r>
            <a:r>
              <a:rPr lang="en-CA" dirty="0" smtClean="0"/>
              <a:t>ideas</a:t>
            </a:r>
            <a:endParaRPr lang="en-CA" dirty="0"/>
          </a:p>
          <a:p>
            <a:pPr marL="514350" indent="-514350">
              <a:buFont typeface="+mj-lt"/>
              <a:buAutoNum type="alphaUcPeriod"/>
            </a:pPr>
            <a:r>
              <a:rPr lang="en-CA" dirty="0" smtClean="0"/>
              <a:t>Rely </a:t>
            </a:r>
            <a:r>
              <a:rPr lang="en-CA" dirty="0"/>
              <a:t>on field operations to do a better </a:t>
            </a:r>
            <a:r>
              <a:rPr lang="en-CA" dirty="0" smtClean="0"/>
              <a:t>job</a:t>
            </a:r>
            <a:endParaRPr lang="en-CA" dirty="0"/>
          </a:p>
          <a:p>
            <a:pPr marL="514350" indent="-514350">
              <a:buFont typeface="+mj-lt"/>
              <a:buAutoNum type="alphaUcPeriod"/>
            </a:pPr>
            <a:r>
              <a:rPr lang="en-CA" dirty="0" smtClean="0"/>
              <a:t>Diligently </a:t>
            </a:r>
            <a:r>
              <a:rPr lang="en-CA" dirty="0"/>
              <a:t>monitor wells and pursue optimization </a:t>
            </a:r>
            <a:r>
              <a:rPr lang="en-CA" dirty="0" smtClean="0"/>
              <a:t>opportunities</a:t>
            </a:r>
            <a:endParaRPr lang="en-CA" dirty="0"/>
          </a:p>
          <a:p>
            <a:pPr marL="514350" indent="-514350">
              <a:buFont typeface="+mj-lt"/>
              <a:buAutoNum type="alphaUcPeriod"/>
            </a:pPr>
            <a:r>
              <a:rPr lang="en-CA" dirty="0" smtClean="0"/>
              <a:t>Harass </a:t>
            </a:r>
            <a:r>
              <a:rPr lang="en-CA" dirty="0"/>
              <a:t>their IS staff for better systems and PPDM data</a:t>
            </a:r>
          </a:p>
          <a:p>
            <a:pPr marL="514350" indent="-514350">
              <a:buFont typeface="+mj-lt"/>
              <a:buAutoNum type="alphaUcPeriod"/>
            </a:pP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32</a:t>
            </a:fld>
            <a:endParaRPr lang="en-CA" dirty="0"/>
          </a:p>
        </p:txBody>
      </p:sp>
    </p:spTree>
    <p:extLst>
      <p:ext uri="{BB962C8B-B14F-4D97-AF65-F5344CB8AC3E}">
        <p14:creationId xmlns:p14="http://schemas.microsoft.com/office/powerpoint/2010/main" val="176742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is the difference between a data mart and a data warehouse</a:t>
            </a:r>
            <a:r>
              <a:rPr lang="en-CA" dirty="0" smtClean="0"/>
              <a:t>?</a:t>
            </a:r>
            <a:endParaRPr lang="en-CA"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CA" dirty="0" smtClean="0"/>
              <a:t>A </a:t>
            </a:r>
            <a:r>
              <a:rPr lang="en-CA" dirty="0"/>
              <a:t>PPDM data warehouse typically contains multiple PPDM data marts</a:t>
            </a:r>
          </a:p>
          <a:p>
            <a:pPr marL="514350" indent="-514350">
              <a:buFont typeface="+mj-lt"/>
              <a:buAutoNum type="alphaUcPeriod"/>
            </a:pPr>
            <a:r>
              <a:rPr lang="en-CA" dirty="0" smtClean="0"/>
              <a:t>A </a:t>
            </a:r>
            <a:r>
              <a:rPr lang="en-CA" dirty="0"/>
              <a:t>PPDM data mart typically contains multiple PPDM data warehouses</a:t>
            </a:r>
          </a:p>
          <a:p>
            <a:pPr marL="514350" indent="-514350">
              <a:buFont typeface="+mj-lt"/>
              <a:buAutoNum type="alphaUcPeriod"/>
            </a:pPr>
            <a:r>
              <a:rPr lang="en-CA" dirty="0" smtClean="0"/>
              <a:t>One </a:t>
            </a:r>
            <a:r>
              <a:rPr lang="en-CA" dirty="0"/>
              <a:t>of the few topics that Bill Inmon and Ralph Kimball agree on</a:t>
            </a:r>
          </a:p>
          <a:p>
            <a:pPr marL="514350" indent="-514350">
              <a:buFont typeface="+mj-lt"/>
              <a:buAutoNum type="alphaUcPeriod"/>
            </a:pPr>
            <a:r>
              <a:rPr lang="en-CA" dirty="0" smtClean="0"/>
              <a:t>I </a:t>
            </a:r>
            <a:r>
              <a:rPr lang="en-CA" dirty="0"/>
              <a:t>don’t know; ask </a:t>
            </a:r>
            <a:r>
              <a:rPr lang="en-CA" dirty="0" smtClean="0"/>
              <a:t>your local DBA</a:t>
            </a:r>
            <a:endParaRPr lang="en-CA" dirty="0"/>
          </a:p>
          <a:p>
            <a:pPr marL="514350" indent="-514350">
              <a:buFont typeface="+mj-lt"/>
              <a:buAutoNum type="alphaUcPeriod"/>
            </a:pP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33</a:t>
            </a:fld>
            <a:endParaRPr lang="en-CA" dirty="0"/>
          </a:p>
        </p:txBody>
      </p:sp>
    </p:spTree>
    <p:extLst>
      <p:ext uri="{BB962C8B-B14F-4D97-AF65-F5344CB8AC3E}">
        <p14:creationId xmlns:p14="http://schemas.microsoft.com/office/powerpoint/2010/main" val="2595065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How are data marts </a:t>
            </a:r>
            <a:r>
              <a:rPr lang="en-CA" dirty="0" smtClean="0"/>
              <a:t>linked</a:t>
            </a:r>
            <a:br>
              <a:rPr lang="en-CA" dirty="0" smtClean="0"/>
            </a:br>
            <a:r>
              <a:rPr lang="en-CA" dirty="0" smtClean="0"/>
              <a:t>in a data </a:t>
            </a:r>
            <a:r>
              <a:rPr lang="en-CA" dirty="0"/>
              <a:t>warehouse</a:t>
            </a:r>
            <a:r>
              <a:rPr lang="en-CA" dirty="0" smtClean="0"/>
              <a:t>?</a:t>
            </a:r>
            <a:endParaRPr lang="en-CA" dirty="0"/>
          </a:p>
        </p:txBody>
      </p:sp>
      <p:sp>
        <p:nvSpPr>
          <p:cNvPr id="3" name="Content Placeholder 2"/>
          <p:cNvSpPr>
            <a:spLocks noGrp="1"/>
          </p:cNvSpPr>
          <p:nvPr>
            <p:ph idx="1"/>
          </p:nvPr>
        </p:nvSpPr>
        <p:spPr/>
        <p:txBody>
          <a:bodyPr/>
          <a:lstStyle/>
          <a:p>
            <a:pPr marL="514350" indent="-514350">
              <a:buFont typeface="+mj-lt"/>
              <a:buAutoNum type="alphaUcPeriod"/>
            </a:pPr>
            <a:r>
              <a:rPr lang="en-CA" dirty="0" smtClean="0"/>
              <a:t>Very </a:t>
            </a:r>
            <a:r>
              <a:rPr lang="en-CA" dirty="0"/>
              <a:t>carefully</a:t>
            </a:r>
          </a:p>
          <a:p>
            <a:pPr marL="514350" indent="-514350">
              <a:buFont typeface="+mj-lt"/>
              <a:buAutoNum type="alphaUcPeriod"/>
            </a:pPr>
            <a:r>
              <a:rPr lang="en-CA" dirty="0" smtClean="0"/>
              <a:t>With </a:t>
            </a:r>
            <a:r>
              <a:rPr lang="en-CA" dirty="0"/>
              <a:t>binder twine</a:t>
            </a:r>
          </a:p>
          <a:p>
            <a:pPr marL="514350" indent="-514350">
              <a:buFont typeface="+mj-lt"/>
              <a:buAutoNum type="alphaUcPeriod"/>
            </a:pPr>
            <a:r>
              <a:rPr lang="en-CA" dirty="0" smtClean="0"/>
              <a:t>Not </a:t>
            </a:r>
            <a:r>
              <a:rPr lang="en-CA" dirty="0"/>
              <a:t>at all</a:t>
            </a:r>
          </a:p>
          <a:p>
            <a:pPr marL="514350" indent="-514350">
              <a:buFont typeface="+mj-lt"/>
              <a:buAutoNum type="alphaUcPeriod"/>
            </a:pPr>
            <a:r>
              <a:rPr lang="en-CA" dirty="0" smtClean="0"/>
              <a:t>Using </a:t>
            </a:r>
            <a:r>
              <a:rPr lang="en-CA" dirty="0"/>
              <a:t>foreign key </a:t>
            </a:r>
            <a:r>
              <a:rPr lang="en-CA" dirty="0" smtClean="0"/>
              <a:t>relationships</a:t>
            </a:r>
          </a:p>
          <a:p>
            <a:pPr marL="514350" indent="-514350">
              <a:buFont typeface="+mj-lt"/>
              <a:buAutoNum type="alphaUcPeriod"/>
            </a:pPr>
            <a:r>
              <a:rPr lang="en-CA" dirty="0" smtClean="0"/>
              <a:t>Programmatically</a:t>
            </a:r>
          </a:p>
          <a:p>
            <a:pPr marL="0" indent="0">
              <a:buNone/>
            </a:pPr>
            <a:endParaRPr lang="en-CA" dirty="0"/>
          </a:p>
          <a:p>
            <a:pPr marL="514350" indent="-514350">
              <a:buFont typeface="+mj-lt"/>
              <a:buAutoNum type="alphaUcPeriod"/>
            </a:pP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34</a:t>
            </a:fld>
            <a:endParaRPr lang="en-CA" dirty="0"/>
          </a:p>
        </p:txBody>
      </p:sp>
    </p:spTree>
    <p:extLst>
      <p:ext uri="{BB962C8B-B14F-4D97-AF65-F5344CB8AC3E}">
        <p14:creationId xmlns:p14="http://schemas.microsoft.com/office/powerpoint/2010/main" val="446780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Visual </a:t>
            </a:r>
            <a:r>
              <a:rPr lang="en-CA" dirty="0" smtClean="0"/>
              <a:t>Analytics Software Packages</a:t>
            </a:r>
            <a:br>
              <a:rPr lang="en-CA" dirty="0" smtClean="0"/>
            </a:br>
            <a:r>
              <a:rPr lang="en-CA" dirty="0" smtClean="0"/>
              <a:t>Selection Criteria</a:t>
            </a:r>
            <a:endParaRPr lang="en-CA" dirty="0"/>
          </a:p>
        </p:txBody>
      </p:sp>
      <p:sp>
        <p:nvSpPr>
          <p:cNvPr id="3" name="Content Placeholder 2"/>
          <p:cNvSpPr>
            <a:spLocks noGrp="1"/>
          </p:cNvSpPr>
          <p:nvPr>
            <p:ph idx="1"/>
          </p:nvPr>
        </p:nvSpPr>
        <p:spPr/>
        <p:txBody>
          <a:bodyPr>
            <a:normAutofit/>
          </a:bodyPr>
          <a:lstStyle/>
          <a:p>
            <a:r>
              <a:rPr lang="en-CA" dirty="0"/>
              <a:t>Visual </a:t>
            </a:r>
            <a:r>
              <a:rPr lang="en-CA" dirty="0" smtClean="0"/>
              <a:t>exploration</a:t>
            </a:r>
          </a:p>
          <a:p>
            <a:r>
              <a:rPr lang="en-CA" dirty="0" smtClean="0"/>
              <a:t>Augmentation </a:t>
            </a:r>
            <a:r>
              <a:rPr lang="en-CA" dirty="0"/>
              <a:t>of human </a:t>
            </a:r>
            <a:r>
              <a:rPr lang="en-CA" dirty="0" smtClean="0"/>
              <a:t>perception</a:t>
            </a:r>
          </a:p>
          <a:p>
            <a:r>
              <a:rPr lang="en-CA" dirty="0" smtClean="0"/>
              <a:t>Visual expressiveness</a:t>
            </a:r>
          </a:p>
          <a:p>
            <a:r>
              <a:rPr lang="en-CA" dirty="0" smtClean="0"/>
              <a:t>Automatic visualization</a:t>
            </a:r>
          </a:p>
          <a:p>
            <a:r>
              <a:rPr lang="en-CA" dirty="0" smtClean="0"/>
              <a:t>Visual </a:t>
            </a:r>
            <a:r>
              <a:rPr lang="en-CA" dirty="0"/>
              <a:t>perspective </a:t>
            </a:r>
            <a:r>
              <a:rPr lang="en-CA" dirty="0" smtClean="0"/>
              <a:t>shifting</a:t>
            </a:r>
            <a:endParaRPr lang="en-CA" dirty="0"/>
          </a:p>
          <a:p>
            <a:r>
              <a:rPr lang="en-CA" dirty="0"/>
              <a:t>Visual perspective linking </a:t>
            </a:r>
            <a:endParaRPr lang="en-CA" dirty="0" smtClean="0"/>
          </a:p>
          <a:p>
            <a:r>
              <a:rPr lang="en-CA" dirty="0" smtClean="0"/>
              <a:t>Collaborative </a:t>
            </a:r>
            <a:r>
              <a:rPr lang="en-CA" dirty="0"/>
              <a:t>visualization </a:t>
            </a:r>
          </a:p>
        </p:txBody>
      </p:sp>
      <p:sp>
        <p:nvSpPr>
          <p:cNvPr id="4" name="Slide Number Placeholder 3"/>
          <p:cNvSpPr>
            <a:spLocks noGrp="1"/>
          </p:cNvSpPr>
          <p:nvPr>
            <p:ph type="sldNum" sz="quarter" idx="12"/>
          </p:nvPr>
        </p:nvSpPr>
        <p:spPr/>
        <p:txBody>
          <a:bodyPr/>
          <a:lstStyle/>
          <a:p>
            <a:fld id="{A82C91AC-F8C4-471A-9F19-C2EA8576DF20}" type="slidenum">
              <a:rPr lang="en-CA" smtClean="0"/>
              <a:pPr/>
              <a:t>35</a:t>
            </a:fld>
            <a:endParaRPr lang="en-CA" dirty="0"/>
          </a:p>
        </p:txBody>
      </p:sp>
    </p:spTree>
    <p:extLst>
      <p:ext uri="{BB962C8B-B14F-4D97-AF65-F5344CB8AC3E}">
        <p14:creationId xmlns:p14="http://schemas.microsoft.com/office/powerpoint/2010/main" val="3841153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Value of Visual Analytics</a:t>
            </a:r>
            <a:br>
              <a:rPr lang="en-CA" dirty="0" smtClean="0"/>
            </a:br>
            <a:endParaRPr lang="en-CA" dirty="0"/>
          </a:p>
        </p:txBody>
      </p:sp>
      <p:sp>
        <p:nvSpPr>
          <p:cNvPr id="4" name="Content Placeholder 3"/>
          <p:cNvSpPr>
            <a:spLocks noGrp="1"/>
          </p:cNvSpPr>
          <p:nvPr>
            <p:ph idx="1"/>
          </p:nvPr>
        </p:nvSpPr>
        <p:spPr/>
        <p:txBody>
          <a:bodyPr>
            <a:normAutofit fontScale="92500" lnSpcReduction="10000"/>
          </a:bodyPr>
          <a:lstStyle/>
          <a:p>
            <a:r>
              <a:rPr lang="en-CA" dirty="0" smtClean="0"/>
              <a:t>Eliminate guesswork</a:t>
            </a:r>
          </a:p>
          <a:p>
            <a:r>
              <a:rPr lang="en-CA" dirty="0" smtClean="0"/>
              <a:t>Answer business questions better &amp; faster</a:t>
            </a:r>
          </a:p>
          <a:p>
            <a:r>
              <a:rPr lang="en-CA" dirty="0" smtClean="0"/>
              <a:t>Produce key business metrics consistently</a:t>
            </a:r>
          </a:p>
          <a:p>
            <a:r>
              <a:rPr lang="en-CA" dirty="0" smtClean="0"/>
              <a:t>Build insight into customers &amp; problems</a:t>
            </a:r>
          </a:p>
          <a:p>
            <a:r>
              <a:rPr lang="en-CA" dirty="0" smtClean="0"/>
              <a:t>Learn how to streamline operations</a:t>
            </a:r>
          </a:p>
          <a:p>
            <a:r>
              <a:rPr lang="en-CA" dirty="0" smtClean="0"/>
              <a:t>Improve efficiency</a:t>
            </a:r>
          </a:p>
          <a:p>
            <a:r>
              <a:rPr lang="en-CA" dirty="0" smtClean="0"/>
              <a:t>Learn what your true costs are</a:t>
            </a:r>
          </a:p>
          <a:p>
            <a:r>
              <a:rPr lang="en-CA" dirty="0" smtClean="0"/>
              <a:t>See where your business has been, where it is now and where it is going</a:t>
            </a:r>
          </a:p>
          <a:p>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36</a:t>
            </a:fld>
            <a:endParaRPr lang="en-CA" dirty="0"/>
          </a:p>
        </p:txBody>
      </p:sp>
    </p:spTree>
    <p:extLst>
      <p:ext uri="{BB962C8B-B14F-4D97-AF65-F5344CB8AC3E}">
        <p14:creationId xmlns:p14="http://schemas.microsoft.com/office/powerpoint/2010/main" val="177095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Value of Standards</a:t>
            </a:r>
            <a:br>
              <a:rPr lang="en-CA" dirty="0" smtClean="0"/>
            </a:br>
            <a:endParaRPr lang="en-CA" dirty="0"/>
          </a:p>
        </p:txBody>
      </p:sp>
      <p:sp>
        <p:nvSpPr>
          <p:cNvPr id="3" name="Content Placeholder 2"/>
          <p:cNvSpPr>
            <a:spLocks noGrp="1"/>
          </p:cNvSpPr>
          <p:nvPr>
            <p:ph idx="1"/>
          </p:nvPr>
        </p:nvSpPr>
        <p:spPr/>
        <p:txBody>
          <a:bodyPr>
            <a:normAutofit/>
          </a:bodyPr>
          <a:lstStyle/>
          <a:p>
            <a:pPr lvl="0"/>
            <a:r>
              <a:rPr lang="en-CA" dirty="0" smtClean="0"/>
              <a:t>Data </a:t>
            </a:r>
            <a:r>
              <a:rPr lang="en-CA" dirty="0"/>
              <a:t>can be exchanged in a seamless manner between systems, between companies and with </a:t>
            </a:r>
            <a:r>
              <a:rPr lang="en-CA" dirty="0" smtClean="0"/>
              <a:t>regulators</a:t>
            </a:r>
          </a:p>
          <a:p>
            <a:pPr lvl="0"/>
            <a:r>
              <a:rPr lang="en-CA" dirty="0" smtClean="0"/>
              <a:t>Geoscientists and engineers no </a:t>
            </a:r>
            <a:r>
              <a:rPr lang="en-CA" dirty="0"/>
              <a:t>longer </a:t>
            </a:r>
            <a:r>
              <a:rPr lang="en-CA" dirty="0" smtClean="0"/>
              <a:t>waste </a:t>
            </a:r>
            <a:r>
              <a:rPr lang="en-CA" dirty="0"/>
              <a:t>time resolving data </a:t>
            </a:r>
            <a:r>
              <a:rPr lang="en-CA" dirty="0" smtClean="0"/>
              <a:t>quality lapses</a:t>
            </a:r>
          </a:p>
          <a:p>
            <a:pPr lvl="0"/>
            <a:r>
              <a:rPr lang="en-CA" dirty="0" smtClean="0"/>
              <a:t>When </a:t>
            </a:r>
            <a:r>
              <a:rPr lang="en-CA" dirty="0"/>
              <a:t>incidents occur, you </a:t>
            </a:r>
            <a:r>
              <a:rPr lang="en-CA" dirty="0" smtClean="0"/>
              <a:t>have immediate </a:t>
            </a:r>
            <a:r>
              <a:rPr lang="en-CA" dirty="0"/>
              <a:t>access to trusted </a:t>
            </a:r>
            <a:r>
              <a:rPr lang="en-CA" dirty="0" smtClean="0"/>
              <a:t>data</a:t>
            </a: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37</a:t>
            </a:fld>
            <a:endParaRPr lang="en-CA" dirty="0"/>
          </a:p>
        </p:txBody>
      </p:sp>
    </p:spTree>
    <p:extLst>
      <p:ext uri="{BB962C8B-B14F-4D97-AF65-F5344CB8AC3E}">
        <p14:creationId xmlns:p14="http://schemas.microsoft.com/office/powerpoint/2010/main" val="4153299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38</a:t>
            </a:fld>
            <a:endParaRPr lang="en-CA" dirty="0"/>
          </a:p>
        </p:txBody>
      </p:sp>
      <p:pic>
        <p:nvPicPr>
          <p:cNvPr id="2050" name="Picture 2" descr="http://image.slidesharecdn.com/hitachi-webtech-educational-series-big-data-in-oil-and-gas-130808191836-phpapp02/95/big-data-in-oil-and-gas-how-to-tap-its-full-potential-12-638.jpg?cb=13760076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3" y="-12152"/>
            <a:ext cx="9117967" cy="684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938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Duplicate</a:t>
            </a: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39</a:t>
            </a:fld>
            <a:endParaRPr lang="en-CA" dirty="0"/>
          </a:p>
        </p:txBody>
      </p:sp>
      <p:pic>
        <p:nvPicPr>
          <p:cNvPr id="2050" name="Picture 2" descr="http://www.visageinfo.com/wp-content/uploads/2014/04/12-Month-Cum-Gas-Per-St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65" y="1154888"/>
            <a:ext cx="8999835" cy="514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191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Where is</a:t>
            </a:r>
            <a:br>
              <a:rPr lang="en-CA" dirty="0" smtClean="0"/>
            </a:br>
            <a:r>
              <a:rPr lang="en-CA" dirty="0" smtClean="0"/>
              <a:t>PPDM?</a:t>
            </a: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4</a:t>
            </a:fld>
            <a:endParaRPr lang="en-CA" dirty="0"/>
          </a:p>
        </p:txBody>
      </p:sp>
      <p:sp>
        <p:nvSpPr>
          <p:cNvPr id="6" name="Rounded Rectangle 5"/>
          <p:cNvSpPr/>
          <p:nvPr/>
        </p:nvSpPr>
        <p:spPr>
          <a:xfrm>
            <a:off x="4316220" y="1824946"/>
            <a:ext cx="1152128"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descr="http://www.clemensreijnen.nl/image.axd?picture=WindowsLiveWriter/TheVSTALayerDiagramandthePPAppArchGuide_CC18/layer05_2.png"/>
          <p:cNvPicPr/>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6894669" cy="5688633"/>
          </a:xfrm>
          <a:prstGeom prst="rect">
            <a:avLst/>
          </a:prstGeom>
          <a:noFill/>
          <a:ln>
            <a:noFill/>
          </a:ln>
        </p:spPr>
      </p:pic>
      <p:pic>
        <p:nvPicPr>
          <p:cNvPr id="1028" name="Picture 4" descr="http://sobadbooks.com/wp-content/uploads/2014/03/Waldo-image_approv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8371" y="1514281"/>
            <a:ext cx="1782101" cy="400209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79207" y="1213081"/>
            <a:ext cx="1296144" cy="43156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http://www.clemensreijnen.nl/image.axd?picture=WindowsLiveWriter/TheVSTALayerDiagramandthePPAppArchGuide_CC18/layer05_2.png"/>
          <p:cNvPicPr/>
          <p:nvPr/>
        </p:nvPicPr>
        <p:blipFill rotWithShape="1">
          <a:blip r:embed="rId5" cstate="print">
            <a:extLst>
              <a:ext uri="{28A0092B-C50C-407E-A947-70E740481C1C}">
                <a14:useLocalDpi xmlns:a14="http://schemas.microsoft.com/office/drawing/2010/main" val="0"/>
              </a:ext>
            </a:extLst>
          </a:blip>
          <a:srcRect/>
          <a:stretch/>
        </p:blipFill>
        <p:spPr bwMode="auto">
          <a:xfrm>
            <a:off x="1243059" y="4383956"/>
            <a:ext cx="3977013" cy="1853356"/>
          </a:xfrm>
          <a:prstGeom prst="rect">
            <a:avLst/>
          </a:prstGeom>
          <a:noFill/>
          <a:ln>
            <a:no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7664" y="1700810"/>
            <a:ext cx="5328592" cy="5328592"/>
          </a:xfrm>
          <a:prstGeom prst="rect">
            <a:avLst/>
          </a:prstGeom>
        </p:spPr>
      </p:pic>
      <p:sp>
        <p:nvSpPr>
          <p:cNvPr id="10" name="Left Arrow 9"/>
          <p:cNvSpPr/>
          <p:nvPr/>
        </p:nvSpPr>
        <p:spPr>
          <a:xfrm>
            <a:off x="2140664" y="2420888"/>
            <a:ext cx="3943504" cy="1861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2572711" y="2974027"/>
            <a:ext cx="3583465" cy="707886"/>
          </a:xfrm>
          <a:prstGeom prst="rect">
            <a:avLst/>
          </a:prstGeom>
          <a:noFill/>
        </p:spPr>
        <p:txBody>
          <a:bodyPr wrap="square" rtlCol="0">
            <a:spAutoFit/>
          </a:bodyPr>
          <a:lstStyle/>
          <a:p>
            <a:r>
              <a:rPr lang="en-CA" sz="4000" dirty="0" smtClean="0">
                <a:solidFill>
                  <a:schemeClr val="bg1"/>
                </a:solidFill>
              </a:rPr>
              <a:t>Visual Analytics</a:t>
            </a:r>
            <a:endParaRPr lang="en-CA" sz="4000" dirty="0">
              <a:solidFill>
                <a:schemeClr val="bg1"/>
              </a:solidFill>
            </a:endParaRPr>
          </a:p>
        </p:txBody>
      </p:sp>
    </p:spTree>
    <p:extLst>
      <p:ext uri="{BB962C8B-B14F-4D97-AF65-F5344CB8AC3E}">
        <p14:creationId xmlns:p14="http://schemas.microsoft.com/office/powerpoint/2010/main" val="200614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2" presetClass="entr" presetSubtype="3" fill="hold" nodeType="withEffect">
                                  <p:stCondLst>
                                    <p:cond delay="300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1+#ppt_w/2"/>
                                          </p:val>
                                        </p:tav>
                                        <p:tav tm="100000">
                                          <p:val>
                                            <p:strVal val="#ppt_x"/>
                                          </p:val>
                                        </p:tav>
                                      </p:tavLst>
                                    </p:anim>
                                    <p:anim calcmode="lin" valueType="num">
                                      <p:cBhvr additive="base">
                                        <p:cTn id="10" dur="500" fill="hold"/>
                                        <p:tgtEl>
                                          <p:spTgt spid="8"/>
                                        </p:tgtEl>
                                        <p:attrNameLst>
                                          <p:attrName>ppt_y</p:attrName>
                                        </p:attrNameLst>
                                      </p:cBhvr>
                                      <p:tavLst>
                                        <p:tav tm="0">
                                          <p:val>
                                            <p:strVal val="0-#ppt_h/2"/>
                                          </p:val>
                                        </p:tav>
                                        <p:tav tm="100000">
                                          <p:val>
                                            <p:strVal val="#ppt_y"/>
                                          </p:val>
                                        </p:tav>
                                      </p:tavLst>
                                    </p:anim>
                                  </p:childTnLst>
                                </p:cTn>
                              </p:par>
                              <p:par>
                                <p:cTn id="11" presetID="1" presetClass="entr" presetSubtype="0" fill="hold" nodeType="withEffect">
                                  <p:stCondLst>
                                    <p:cond delay="33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8"/>
                                        </p:tgtEl>
                                        <p:attrNameLst>
                                          <p:attrName>style.visibility</p:attrName>
                                        </p:attrNameLst>
                                      </p:cBhvr>
                                      <p:to>
                                        <p:strVal val="hidden"/>
                                      </p:to>
                                    </p:set>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loudtweaks.com/wp-content/uploads/2012/10/cloud-hosk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152832"/>
            <a:ext cx="5472608" cy="5084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40</a:t>
            </a:fld>
            <a:endParaRPr lang="en-CA" dirty="0"/>
          </a:p>
        </p:txBody>
      </p:sp>
      <p:sp>
        <p:nvSpPr>
          <p:cNvPr id="5" name="Rounded Rectangular Callout 4"/>
          <p:cNvSpPr/>
          <p:nvPr/>
        </p:nvSpPr>
        <p:spPr>
          <a:xfrm>
            <a:off x="1445506" y="358784"/>
            <a:ext cx="2910469" cy="2134111"/>
          </a:xfrm>
          <a:prstGeom prst="wedgeRoundRectCallout">
            <a:avLst>
              <a:gd name="adj1" fmla="val -14533"/>
              <a:gd name="adj2" fmla="val 498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1559378" y="430793"/>
            <a:ext cx="2796598" cy="2062103"/>
          </a:xfrm>
          <a:prstGeom prst="rect">
            <a:avLst/>
          </a:prstGeom>
          <a:noFill/>
        </p:spPr>
        <p:txBody>
          <a:bodyPr wrap="none" rtlCol="0">
            <a:spAutoFit/>
          </a:bodyPr>
          <a:lstStyle/>
          <a:p>
            <a:pPr algn="ctr"/>
            <a:r>
              <a:rPr lang="en-CA" sz="3200" dirty="0" smtClean="0">
                <a:solidFill>
                  <a:schemeClr val="bg1"/>
                </a:solidFill>
              </a:rPr>
              <a:t>How’s the</a:t>
            </a:r>
            <a:br>
              <a:rPr lang="en-CA" sz="3200" dirty="0" smtClean="0">
                <a:solidFill>
                  <a:schemeClr val="bg1"/>
                </a:solidFill>
              </a:rPr>
            </a:br>
            <a:r>
              <a:rPr lang="en-CA" sz="3200" dirty="0" smtClean="0">
                <a:solidFill>
                  <a:schemeClr val="bg1"/>
                </a:solidFill>
              </a:rPr>
              <a:t>big data project</a:t>
            </a:r>
            <a:br>
              <a:rPr lang="en-CA" sz="3200" dirty="0" smtClean="0">
                <a:solidFill>
                  <a:schemeClr val="bg1"/>
                </a:solidFill>
              </a:rPr>
            </a:br>
            <a:r>
              <a:rPr lang="en-CA" sz="3200" dirty="0" smtClean="0">
                <a:solidFill>
                  <a:schemeClr val="bg1"/>
                </a:solidFill>
              </a:rPr>
              <a:t>coming along,</a:t>
            </a:r>
          </a:p>
          <a:p>
            <a:pPr algn="ctr"/>
            <a:r>
              <a:rPr lang="en-CA" sz="3200" dirty="0" smtClean="0">
                <a:solidFill>
                  <a:schemeClr val="bg1"/>
                </a:solidFill>
              </a:rPr>
              <a:t>Hoskins?</a:t>
            </a:r>
            <a:endParaRPr lang="en-CA" sz="3200" dirty="0">
              <a:solidFill>
                <a:schemeClr val="bg1"/>
              </a:solidFill>
            </a:endParaRPr>
          </a:p>
        </p:txBody>
      </p:sp>
    </p:spTree>
    <p:extLst>
      <p:ext uri="{BB962C8B-B14F-4D97-AF65-F5344CB8AC3E}">
        <p14:creationId xmlns:p14="http://schemas.microsoft.com/office/powerpoint/2010/main" val="504566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3.joyreactor.com/pics/post/comics-geek-cv-nosql-210173.jpeg"/>
          <p:cNvPicPr>
            <a:picLocks noChangeAspect="1" noChangeArrowheads="1"/>
          </p:cNvPicPr>
          <p:nvPr/>
        </p:nvPicPr>
        <p:blipFill rotWithShape="1">
          <a:blip r:embed="rId3">
            <a:extLst>
              <a:ext uri="{28A0092B-C50C-407E-A947-70E740481C1C}">
                <a14:useLocalDpi xmlns:a14="http://schemas.microsoft.com/office/drawing/2010/main" val="0"/>
              </a:ext>
            </a:extLst>
          </a:blip>
          <a:srcRect t="9611" b="4438"/>
          <a:stretch/>
        </p:blipFill>
        <p:spPr bwMode="auto">
          <a:xfrm>
            <a:off x="1547664" y="965189"/>
            <a:ext cx="3960440" cy="54161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95679" y="4499136"/>
            <a:ext cx="2578000" cy="9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4004118" y="1105297"/>
            <a:ext cx="2578000" cy="89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noAutofit/>
          </a:bodyPr>
          <a:lstStyle/>
          <a:p>
            <a:r>
              <a:rPr lang="en-CA" dirty="0" smtClean="0"/>
              <a:t>How to Write a Resume</a:t>
            </a:r>
            <a:br>
              <a:rPr lang="en-CA" dirty="0" smtClean="0"/>
            </a:b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41</a:t>
            </a:fld>
            <a:endParaRPr lang="en-CA" dirty="0"/>
          </a:p>
        </p:txBody>
      </p:sp>
      <p:sp>
        <p:nvSpPr>
          <p:cNvPr id="5" name="Rounded Rectangular Callout 4"/>
          <p:cNvSpPr/>
          <p:nvPr/>
        </p:nvSpPr>
        <p:spPr>
          <a:xfrm>
            <a:off x="4670902" y="923235"/>
            <a:ext cx="2403799" cy="1641669"/>
          </a:xfrm>
          <a:prstGeom prst="wedgeRoundRectCallout">
            <a:avLst>
              <a:gd name="adj1" fmla="val -72152"/>
              <a:gd name="adj2" fmla="val -9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4670902" y="908720"/>
            <a:ext cx="2403799" cy="1569660"/>
          </a:xfrm>
          <a:prstGeom prst="rect">
            <a:avLst/>
          </a:prstGeom>
          <a:noFill/>
        </p:spPr>
        <p:txBody>
          <a:bodyPr wrap="none" rtlCol="0">
            <a:spAutoFit/>
          </a:bodyPr>
          <a:lstStyle/>
          <a:p>
            <a:pPr algn="ctr"/>
            <a:r>
              <a:rPr lang="en-CA" sz="3200" dirty="0" smtClean="0">
                <a:solidFill>
                  <a:schemeClr val="bg1"/>
                </a:solidFill>
              </a:rPr>
              <a:t>Do you have</a:t>
            </a:r>
            <a:br>
              <a:rPr lang="en-CA" sz="3200" dirty="0" smtClean="0">
                <a:solidFill>
                  <a:schemeClr val="bg1"/>
                </a:solidFill>
              </a:rPr>
            </a:br>
            <a:r>
              <a:rPr lang="en-CA" sz="3200" dirty="0" smtClean="0">
                <a:solidFill>
                  <a:schemeClr val="bg1"/>
                </a:solidFill>
              </a:rPr>
              <a:t>any expertise</a:t>
            </a:r>
            <a:br>
              <a:rPr lang="en-CA" sz="3200" dirty="0" smtClean="0">
                <a:solidFill>
                  <a:schemeClr val="bg1"/>
                </a:solidFill>
              </a:rPr>
            </a:br>
            <a:r>
              <a:rPr lang="en-CA" sz="3200" dirty="0" smtClean="0">
                <a:solidFill>
                  <a:schemeClr val="bg1"/>
                </a:solidFill>
              </a:rPr>
              <a:t>in SQL?</a:t>
            </a:r>
            <a:endParaRPr lang="en-CA" sz="3200" dirty="0">
              <a:solidFill>
                <a:schemeClr val="bg1"/>
              </a:solidFill>
            </a:endParaRPr>
          </a:p>
        </p:txBody>
      </p:sp>
      <p:sp>
        <p:nvSpPr>
          <p:cNvPr id="7" name="Rounded Rectangular Callout 6"/>
          <p:cNvSpPr/>
          <p:nvPr/>
        </p:nvSpPr>
        <p:spPr>
          <a:xfrm>
            <a:off x="4703406" y="4307611"/>
            <a:ext cx="2701765" cy="1641669"/>
          </a:xfrm>
          <a:prstGeom prst="wedgeRoundRectCallout">
            <a:avLst>
              <a:gd name="adj1" fmla="val -67175"/>
              <a:gd name="adj2" fmla="val -25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4670902" y="4334617"/>
            <a:ext cx="2701765" cy="1569660"/>
          </a:xfrm>
          <a:prstGeom prst="rect">
            <a:avLst/>
          </a:prstGeom>
          <a:noFill/>
        </p:spPr>
        <p:txBody>
          <a:bodyPr wrap="none" rtlCol="0">
            <a:spAutoFit/>
          </a:bodyPr>
          <a:lstStyle/>
          <a:p>
            <a:pPr algn="ctr"/>
            <a:r>
              <a:rPr lang="en-CA" sz="3200" dirty="0" smtClean="0">
                <a:solidFill>
                  <a:schemeClr val="bg1"/>
                </a:solidFill>
              </a:rPr>
              <a:t>Doesn’t matter</a:t>
            </a:r>
            <a:br>
              <a:rPr lang="en-CA" sz="3200" dirty="0" smtClean="0">
                <a:solidFill>
                  <a:schemeClr val="bg1"/>
                </a:solidFill>
              </a:rPr>
            </a:br>
            <a:r>
              <a:rPr lang="en-CA" sz="3200" dirty="0" smtClean="0">
                <a:solidFill>
                  <a:schemeClr val="bg1"/>
                </a:solidFill>
              </a:rPr>
              <a:t>Write: “Expert</a:t>
            </a:r>
            <a:br>
              <a:rPr lang="en-CA" sz="3200" dirty="0" smtClean="0">
                <a:solidFill>
                  <a:schemeClr val="bg1"/>
                </a:solidFill>
              </a:rPr>
            </a:br>
            <a:r>
              <a:rPr lang="en-CA" sz="3200" dirty="0" smtClean="0">
                <a:solidFill>
                  <a:schemeClr val="bg1"/>
                </a:solidFill>
              </a:rPr>
              <a:t>in NoSQL”.</a:t>
            </a:r>
            <a:endParaRPr lang="en-CA" sz="3200" dirty="0">
              <a:solidFill>
                <a:schemeClr val="bg1"/>
              </a:solidFill>
            </a:endParaRPr>
          </a:p>
        </p:txBody>
      </p:sp>
    </p:spTree>
    <p:extLst>
      <p:ext uri="{BB962C8B-B14F-4D97-AF65-F5344CB8AC3E}">
        <p14:creationId xmlns:p14="http://schemas.microsoft.com/office/powerpoint/2010/main" val="1777743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42</a:t>
            </a:fld>
            <a:endParaRPr lang="en-CA" dirty="0"/>
          </a:p>
        </p:txBody>
      </p:sp>
      <p:pic>
        <p:nvPicPr>
          <p:cNvPr id="4098" name="Picture 2" descr="http://www.cancernetwork.com/sites/default/files/styles/max_width/public/images/media/5MostPopRadComics-2.jpg?itok=zeIclNIQ"/>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5736" y="188640"/>
            <a:ext cx="4667073" cy="60608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288032" y="332656"/>
            <a:ext cx="8604448" cy="1728192"/>
          </a:xfrm>
          <a:prstGeom prst="wedgeRoundRectCallout">
            <a:avLst>
              <a:gd name="adj1" fmla="val -11761"/>
              <a:gd name="adj2" fmla="val 94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501117" y="404664"/>
            <a:ext cx="8150500" cy="1569660"/>
          </a:xfrm>
          <a:prstGeom prst="rect">
            <a:avLst/>
          </a:prstGeom>
          <a:noFill/>
        </p:spPr>
        <p:txBody>
          <a:bodyPr wrap="none" rtlCol="0">
            <a:spAutoFit/>
          </a:bodyPr>
          <a:lstStyle/>
          <a:p>
            <a:pPr algn="ctr"/>
            <a:r>
              <a:rPr lang="en-CA" sz="3200" dirty="0" smtClean="0">
                <a:solidFill>
                  <a:schemeClr val="bg1"/>
                </a:solidFill>
              </a:rPr>
              <a:t>Having all this PPDM-managed data available</a:t>
            </a:r>
            <a:br>
              <a:rPr lang="en-CA" sz="3200" dirty="0" smtClean="0">
                <a:solidFill>
                  <a:schemeClr val="bg1"/>
                </a:solidFill>
              </a:rPr>
            </a:br>
            <a:r>
              <a:rPr lang="en-CA" sz="3200" dirty="0" smtClean="0">
                <a:solidFill>
                  <a:schemeClr val="bg1"/>
                </a:solidFill>
              </a:rPr>
              <a:t>for our wells is great, but I think I need a degree</a:t>
            </a:r>
            <a:br>
              <a:rPr lang="en-CA" sz="3200" dirty="0" smtClean="0">
                <a:solidFill>
                  <a:schemeClr val="bg1"/>
                </a:solidFill>
              </a:rPr>
            </a:br>
            <a:r>
              <a:rPr lang="en-CA" sz="3200" dirty="0" smtClean="0">
                <a:solidFill>
                  <a:schemeClr val="bg1"/>
                </a:solidFill>
              </a:rPr>
              <a:t>in data analytics to sort it all out.</a:t>
            </a:r>
            <a:endParaRPr lang="en-CA" sz="3200" dirty="0">
              <a:solidFill>
                <a:schemeClr val="bg1"/>
              </a:solidFill>
            </a:endParaRPr>
          </a:p>
        </p:txBody>
      </p:sp>
    </p:spTree>
    <p:extLst>
      <p:ext uri="{BB962C8B-B14F-4D97-AF65-F5344CB8AC3E}">
        <p14:creationId xmlns:p14="http://schemas.microsoft.com/office/powerpoint/2010/main" val="2094415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ata_Tablet_r830\present\2014_10_PPDM\Presentation\Bulking Up the Data Staff_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01492"/>
            <a:ext cx="6192688" cy="50678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a:t>Bulking Up the Data </a:t>
            </a:r>
            <a:r>
              <a:rPr lang="en-CA" dirty="0" smtClean="0"/>
              <a:t>Management Staff</a:t>
            </a:r>
            <a:r>
              <a:rPr lang="en-CA" dirty="0"/>
              <a:t/>
            </a:r>
            <a:br>
              <a:rPr lang="en-CA" dirty="0"/>
            </a:b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43</a:t>
            </a:fld>
            <a:endParaRPr lang="en-CA" dirty="0"/>
          </a:p>
        </p:txBody>
      </p:sp>
      <p:sp>
        <p:nvSpPr>
          <p:cNvPr id="4" name="Rounded Rectangular Callout 3"/>
          <p:cNvSpPr/>
          <p:nvPr/>
        </p:nvSpPr>
        <p:spPr>
          <a:xfrm>
            <a:off x="288032" y="908720"/>
            <a:ext cx="8604448" cy="1728192"/>
          </a:xfrm>
          <a:prstGeom prst="wedgeRoundRectCallout">
            <a:avLst>
              <a:gd name="adj1" fmla="val 11056"/>
              <a:gd name="adj2" fmla="val 821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368409" y="980728"/>
            <a:ext cx="8415895" cy="1569660"/>
          </a:xfrm>
          <a:prstGeom prst="rect">
            <a:avLst/>
          </a:prstGeom>
          <a:noFill/>
        </p:spPr>
        <p:txBody>
          <a:bodyPr wrap="none" rtlCol="0">
            <a:spAutoFit/>
          </a:bodyPr>
          <a:lstStyle/>
          <a:p>
            <a:pPr algn="ctr"/>
            <a:r>
              <a:rPr lang="en-CA" sz="3200" dirty="0" smtClean="0">
                <a:solidFill>
                  <a:schemeClr val="bg1"/>
                </a:solidFill>
              </a:rPr>
              <a:t>Let me introduce you to James, our data steward,</a:t>
            </a:r>
            <a:br>
              <a:rPr lang="en-CA" sz="3200" dirty="0" smtClean="0">
                <a:solidFill>
                  <a:schemeClr val="bg1"/>
                </a:solidFill>
              </a:rPr>
            </a:br>
            <a:r>
              <a:rPr lang="en-CA" sz="3200" dirty="0" smtClean="0">
                <a:solidFill>
                  <a:schemeClr val="bg1"/>
                </a:solidFill>
              </a:rPr>
              <a:t>Bill, our data custodian and</a:t>
            </a:r>
            <a:br>
              <a:rPr lang="en-CA" sz="3200" dirty="0" smtClean="0">
                <a:solidFill>
                  <a:schemeClr val="bg1"/>
                </a:solidFill>
              </a:rPr>
            </a:br>
            <a:r>
              <a:rPr lang="en-CA" sz="3200" dirty="0" smtClean="0">
                <a:solidFill>
                  <a:schemeClr val="bg1"/>
                </a:solidFill>
              </a:rPr>
              <a:t>“Moose”, our data bodyguard.</a:t>
            </a:r>
            <a:endParaRPr lang="en-CA" sz="3200" dirty="0">
              <a:solidFill>
                <a:schemeClr val="bg1"/>
              </a:solidFill>
            </a:endParaRPr>
          </a:p>
        </p:txBody>
      </p:sp>
    </p:spTree>
    <p:extLst>
      <p:ext uri="{BB962C8B-B14F-4D97-AF65-F5344CB8AC3E}">
        <p14:creationId xmlns:p14="http://schemas.microsoft.com/office/powerpoint/2010/main" val="1474492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44</a:t>
            </a:fld>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11023"/>
            <a:ext cx="6984777" cy="653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190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Making Big Data Actionable </a:t>
            </a:r>
            <a:br>
              <a:rPr lang="en-CA" dirty="0"/>
            </a:b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45</a:t>
            </a:fld>
            <a:endParaRPr lang="en-CA" dirty="0"/>
          </a:p>
        </p:txBody>
      </p:sp>
      <p:pic>
        <p:nvPicPr>
          <p:cNvPr id="4098" name="Picture 2" descr="http://blog.bardess.com/wp-content/uploads/2014/02/spotfire-grap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 y="1052736"/>
            <a:ext cx="9147019" cy="515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901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Business Value of Analytics</a:t>
            </a:r>
            <a:br>
              <a:rPr lang="en-CA" dirty="0" smtClean="0"/>
            </a:br>
            <a:r>
              <a:rPr lang="en-CA" sz="4000" dirty="0" smtClean="0"/>
              <a:t>Reactive Hindsight vs. Proactive Foresight</a:t>
            </a: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46</a:t>
            </a:fld>
            <a:endParaRPr lang="en-CA" dirty="0"/>
          </a:p>
        </p:txBody>
      </p:sp>
      <p:pic>
        <p:nvPicPr>
          <p:cNvPr id="2050" name="Picture 2" descr="http://youngsday.com/wp-content/uploads/2014/03/insigh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56"/>
          <a:stretch/>
        </p:blipFill>
        <p:spPr bwMode="auto">
          <a:xfrm>
            <a:off x="1075140" y="1628775"/>
            <a:ext cx="6970940" cy="458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731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Data Volumes</a:t>
            </a:r>
            <a:br>
              <a:rPr lang="en-CA" dirty="0" smtClean="0"/>
            </a:br>
            <a:r>
              <a:rPr lang="en-CA" dirty="0" smtClean="0"/>
              <a:t>Growing each Year</a:t>
            </a: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47</a:t>
            </a:fld>
            <a:endParaRPr lang="en-CA" dirty="0"/>
          </a:p>
        </p:txBody>
      </p:sp>
      <p:pic>
        <p:nvPicPr>
          <p:cNvPr id="1028" name="Picture 4" descr="http://www.npd.no/engelsk/npetrres/petres2001/images/figurer/2-7.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66" t="17321" r="15352"/>
          <a:stretch/>
        </p:blipFill>
        <p:spPr bwMode="auto">
          <a:xfrm>
            <a:off x="755576" y="1511828"/>
            <a:ext cx="7488831" cy="471945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contentgeeks.wpengine.netdna-cdn.com/wp-content/blogs.dir/1/files/content-management-cartoon/111013_contentgeeks_5_volume_vague_hokusai_cut_6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256" y="1626777"/>
            <a:ext cx="6264696" cy="461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3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48</a:t>
            </a:fld>
            <a:endParaRPr lang="en-CA" dirty="0"/>
          </a:p>
        </p:txBody>
      </p:sp>
      <p:pic>
        <p:nvPicPr>
          <p:cNvPr id="5122" name="Picture 2" descr="http://www.cloudtweaks.com/wp-content/uploads/2012/11/cartoon-comic-da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992778"/>
            <a:ext cx="5688633" cy="528518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2175483" y="476672"/>
            <a:ext cx="4772781" cy="1728192"/>
          </a:xfrm>
          <a:prstGeom prst="wedgeRoundRectCallout">
            <a:avLst>
              <a:gd name="adj1" fmla="val -21059"/>
              <a:gd name="adj2" fmla="val 487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181254" y="548680"/>
            <a:ext cx="4767010" cy="1569660"/>
          </a:xfrm>
          <a:prstGeom prst="rect">
            <a:avLst/>
          </a:prstGeom>
          <a:noFill/>
        </p:spPr>
        <p:txBody>
          <a:bodyPr wrap="none" rtlCol="0">
            <a:spAutoFit/>
          </a:bodyPr>
          <a:lstStyle/>
          <a:p>
            <a:pPr algn="ctr"/>
            <a:r>
              <a:rPr lang="en-CA" sz="3200" dirty="0" smtClean="0">
                <a:solidFill>
                  <a:schemeClr val="bg1"/>
                </a:solidFill>
              </a:rPr>
              <a:t>My doctor says my hair loss</a:t>
            </a:r>
            <a:br>
              <a:rPr lang="en-CA" sz="3200" dirty="0" smtClean="0">
                <a:solidFill>
                  <a:schemeClr val="bg1"/>
                </a:solidFill>
              </a:rPr>
            </a:br>
            <a:r>
              <a:rPr lang="en-CA" sz="3200" dirty="0" smtClean="0">
                <a:solidFill>
                  <a:schemeClr val="bg1"/>
                </a:solidFill>
              </a:rPr>
              <a:t>is caused by me</a:t>
            </a:r>
            <a:br>
              <a:rPr lang="en-CA" sz="3200" dirty="0" smtClean="0">
                <a:solidFill>
                  <a:schemeClr val="bg1"/>
                </a:solidFill>
              </a:rPr>
            </a:br>
            <a:r>
              <a:rPr lang="en-CA" sz="3200" dirty="0" smtClean="0">
                <a:solidFill>
                  <a:schemeClr val="bg1"/>
                </a:solidFill>
              </a:rPr>
              <a:t>worrying about data loss!</a:t>
            </a:r>
            <a:endParaRPr lang="en-CA" sz="3200" dirty="0">
              <a:solidFill>
                <a:schemeClr val="bg1"/>
              </a:solidFill>
            </a:endParaRPr>
          </a:p>
        </p:txBody>
      </p:sp>
    </p:spTree>
    <p:extLst>
      <p:ext uri="{BB962C8B-B14F-4D97-AF65-F5344CB8AC3E}">
        <p14:creationId xmlns:p14="http://schemas.microsoft.com/office/powerpoint/2010/main" val="4199016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49</a:t>
            </a:fld>
            <a:endParaRPr lang="en-CA" dirty="0"/>
          </a:p>
        </p:txBody>
      </p:sp>
      <p:pic>
        <p:nvPicPr>
          <p:cNvPr id="6146" name="Picture 2" descr="http://cloudtweaks.com/wp-content/uploads/2014/05/cloud_198-secur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685" y="321351"/>
            <a:ext cx="6367561" cy="591596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788557" y="188640"/>
            <a:ext cx="7520085" cy="1728192"/>
          </a:xfrm>
          <a:prstGeom prst="wedgeRoundRectCallout">
            <a:avLst>
              <a:gd name="adj1" fmla="val -21059"/>
              <a:gd name="adj2" fmla="val 487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820887" y="260648"/>
            <a:ext cx="7487755" cy="1569660"/>
          </a:xfrm>
          <a:prstGeom prst="rect">
            <a:avLst/>
          </a:prstGeom>
          <a:noFill/>
        </p:spPr>
        <p:txBody>
          <a:bodyPr wrap="none" rtlCol="0">
            <a:spAutoFit/>
          </a:bodyPr>
          <a:lstStyle/>
          <a:p>
            <a:pPr algn="ctr"/>
            <a:r>
              <a:rPr lang="en-CA" sz="3200" dirty="0" smtClean="0">
                <a:solidFill>
                  <a:schemeClr val="bg1"/>
                </a:solidFill>
              </a:rPr>
              <a:t>Trust me.</a:t>
            </a:r>
            <a:br>
              <a:rPr lang="en-CA" sz="3200" dirty="0" smtClean="0">
                <a:solidFill>
                  <a:schemeClr val="bg1"/>
                </a:solidFill>
              </a:rPr>
            </a:br>
            <a:r>
              <a:rPr lang="en-CA" sz="3200" dirty="0" smtClean="0">
                <a:solidFill>
                  <a:schemeClr val="bg1"/>
                </a:solidFill>
              </a:rPr>
              <a:t>Our cloud security is so good,</a:t>
            </a:r>
            <a:br>
              <a:rPr lang="en-CA" sz="3200" dirty="0" smtClean="0">
                <a:solidFill>
                  <a:schemeClr val="bg1"/>
                </a:solidFill>
              </a:rPr>
            </a:br>
            <a:r>
              <a:rPr lang="en-CA" sz="3200" dirty="0" smtClean="0">
                <a:solidFill>
                  <a:schemeClr val="bg1"/>
                </a:solidFill>
              </a:rPr>
              <a:t>even you won’t be able to access your data!</a:t>
            </a:r>
            <a:endParaRPr lang="en-CA" sz="3200" dirty="0">
              <a:solidFill>
                <a:schemeClr val="bg1"/>
              </a:solidFill>
            </a:endParaRPr>
          </a:p>
        </p:txBody>
      </p:sp>
    </p:spTree>
    <p:extLst>
      <p:ext uri="{BB962C8B-B14F-4D97-AF65-F5344CB8AC3E}">
        <p14:creationId xmlns:p14="http://schemas.microsoft.com/office/powerpoint/2010/main" val="3185784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Only the Presentation Layer</a:t>
            </a:r>
            <a:br>
              <a:rPr lang="en-CA" dirty="0" smtClean="0"/>
            </a:br>
            <a:r>
              <a:rPr lang="en-CA" dirty="0" smtClean="0"/>
              <a:t>is visible to end-users</a:t>
            </a: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5</a:t>
            </a:fld>
            <a:endParaRPr lang="en-CA" dirty="0"/>
          </a:p>
        </p:txBody>
      </p:sp>
      <p:pic>
        <p:nvPicPr>
          <p:cNvPr id="1026" name="Picture 2" descr="https://apandre.files.wordpress.com/2013/10/e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6713"/>
            <a:ext cx="4597557" cy="3836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1.squarespace.com/static/52431965e4b0f2b459dd2852/t/526fef80e4b03b0ab9478013/1383059377060/spotfire-logo-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27" y="2348880"/>
            <a:ext cx="3705225" cy="1219201"/>
          </a:xfrm>
          <a:prstGeom prst="rect">
            <a:avLst/>
          </a:prstGeom>
          <a:solidFill>
            <a:schemeClr val="bg1"/>
          </a:solidFill>
          <a:ln w="38100">
            <a:solidFill>
              <a:schemeClr val="accent1"/>
            </a:solidFill>
          </a:ln>
          <a:extLst/>
        </p:spPr>
      </p:pic>
      <p:pic>
        <p:nvPicPr>
          <p:cNvPr id="1032" name="Picture 8" descr="https://public.tableau.com/s/sites/default/files/Screenshot_2012-06-13-16-54-23.png"/>
          <p:cNvPicPr>
            <a:picLocks noChangeAspect="1" noChangeArrowheads="1"/>
          </p:cNvPicPr>
          <p:nvPr/>
        </p:nvPicPr>
        <p:blipFill rotWithShape="1">
          <a:blip r:embed="rId5">
            <a:extLst>
              <a:ext uri="{28A0092B-C50C-407E-A947-70E740481C1C}">
                <a14:useLocalDpi xmlns:a14="http://schemas.microsoft.com/office/drawing/2010/main" val="0"/>
              </a:ext>
            </a:extLst>
          </a:blip>
          <a:srcRect b="6516"/>
          <a:stretch/>
        </p:blipFill>
        <p:spPr bwMode="auto">
          <a:xfrm>
            <a:off x="4593257" y="1628775"/>
            <a:ext cx="6577133" cy="38441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nquidia.com/sites/default/files/partners-tableau%5B1%5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48" y="2535436"/>
            <a:ext cx="4320448" cy="846089"/>
          </a:xfrm>
          <a:prstGeom prst="rect">
            <a:avLst/>
          </a:prstGeom>
          <a:solidFill>
            <a:schemeClr val="bg1"/>
          </a:solidFill>
          <a:ln w="38100">
            <a:solidFill>
              <a:schemeClr val="accent1"/>
            </a:solidFill>
          </a:ln>
          <a:extLst/>
        </p:spPr>
      </p:pic>
      <p:pic>
        <p:nvPicPr>
          <p:cNvPr id="1036" name="Picture 12" descr="http://cdn.practicaldb.com/wp-content/uploads/2011/05/DrillDow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474" y="4072678"/>
            <a:ext cx="5352731" cy="34365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nouveli.com/wp-content/uploads/2014/04/logo_Qlik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4605874"/>
            <a:ext cx="3598168" cy="1199390"/>
          </a:xfrm>
          <a:prstGeom prst="rect">
            <a:avLst/>
          </a:prstGeom>
          <a:solidFill>
            <a:schemeClr val="bg1"/>
          </a:solidFill>
          <a:ln w="38100">
            <a:solidFill>
              <a:schemeClr val="accent1"/>
            </a:solidFill>
          </a:ln>
          <a:extLst/>
        </p:spPr>
      </p:pic>
      <p:pic>
        <p:nvPicPr>
          <p:cNvPr id="6" name="Picture 6" descr="http://www.visageinfo.com/wp-content/themes/visage/img/oa/ops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1999" y="4072677"/>
            <a:ext cx="4582059" cy="34365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napipelines.com/wp-content/uploads/2013/12/Visage-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064" y="4806163"/>
            <a:ext cx="3323725" cy="7988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8" descr="http://www.ppmfa.com.au/wp-content/uploads/2012/05/Reasons-to-Buy-Recycled-Paper-668x102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8746" y="2060848"/>
            <a:ext cx="2579118" cy="395934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389240" y="2709285"/>
            <a:ext cx="4343969" cy="2554545"/>
          </a:xfrm>
          <a:prstGeom prst="rect">
            <a:avLst/>
          </a:prstGeom>
          <a:noFill/>
        </p:spPr>
        <p:txBody>
          <a:bodyPr wrap="square" rtlCol="0">
            <a:spAutoFit/>
          </a:bodyPr>
          <a:lstStyle/>
          <a:p>
            <a:r>
              <a:rPr lang="en-CA" sz="4000" dirty="0" smtClean="0">
                <a:solidFill>
                  <a:schemeClr val="bg1"/>
                </a:solidFill>
              </a:rPr>
              <a:t>Sophisticated</a:t>
            </a:r>
            <a:br>
              <a:rPr lang="en-CA" sz="4000" dirty="0" smtClean="0">
                <a:solidFill>
                  <a:schemeClr val="bg1"/>
                </a:solidFill>
              </a:rPr>
            </a:br>
            <a:r>
              <a:rPr lang="en-CA" sz="4000" dirty="0" smtClean="0">
                <a:solidFill>
                  <a:schemeClr val="bg1"/>
                </a:solidFill>
              </a:rPr>
              <a:t>Visual Analytics is useless without superior data</a:t>
            </a:r>
            <a:endParaRPr lang="en-CA" sz="4000" dirty="0">
              <a:solidFill>
                <a:schemeClr val="bg1"/>
              </a:solidFill>
            </a:endParaRPr>
          </a:p>
        </p:txBody>
      </p:sp>
      <p:pic>
        <p:nvPicPr>
          <p:cNvPr id="15" name="Picture 14" descr="PPD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3808" y="3140968"/>
            <a:ext cx="1493317" cy="167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3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ppt_x"/>
                                          </p:val>
                                        </p:tav>
                                        <p:tav tm="100000">
                                          <p:val>
                                            <p:strVal val="#ppt_x"/>
                                          </p:val>
                                        </p:tav>
                                      </p:tavLst>
                                    </p:anim>
                                    <p:anim calcmode="lin" valueType="num">
                                      <p:cBhvr additive="base">
                                        <p:cTn id="12" dur="500" fill="hold"/>
                                        <p:tgtEl>
                                          <p:spTgt spid="10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6"/>
                                        </p:tgtEl>
                                        <p:attrNameLst>
                                          <p:attrName>style.visibility</p:attrName>
                                        </p:attrNameLst>
                                      </p:cBhvr>
                                      <p:to>
                                        <p:strVal val="visible"/>
                                      </p:to>
                                    </p:set>
                                    <p:anim calcmode="lin" valueType="num">
                                      <p:cBhvr additive="base">
                                        <p:cTn id="15" dur="500" fill="hold"/>
                                        <p:tgtEl>
                                          <p:spTgt spid="1036"/>
                                        </p:tgtEl>
                                        <p:attrNameLst>
                                          <p:attrName>ppt_x</p:attrName>
                                        </p:attrNameLst>
                                      </p:cBhvr>
                                      <p:tavLst>
                                        <p:tav tm="0">
                                          <p:val>
                                            <p:strVal val="#ppt_x"/>
                                          </p:val>
                                        </p:tav>
                                        <p:tav tm="100000">
                                          <p:val>
                                            <p:strVal val="#ppt_x"/>
                                          </p:val>
                                        </p:tav>
                                      </p:tavLst>
                                    </p:anim>
                                    <p:anim calcmode="lin" valueType="num">
                                      <p:cBhvr additive="base">
                                        <p:cTn id="16" dur="500" fill="hold"/>
                                        <p:tgtEl>
                                          <p:spTgt spid="10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anim calcmode="lin" valueType="num">
                                      <p:cBhvr additive="base">
                                        <p:cTn id="29" dur="500" fill="hold"/>
                                        <p:tgtEl>
                                          <p:spTgt spid="1034"/>
                                        </p:tgtEl>
                                        <p:attrNameLst>
                                          <p:attrName>ppt_x</p:attrName>
                                        </p:attrNameLst>
                                      </p:cBhvr>
                                      <p:tavLst>
                                        <p:tav tm="0">
                                          <p:val>
                                            <p:strVal val="#ppt_x"/>
                                          </p:val>
                                        </p:tav>
                                        <p:tav tm="100000">
                                          <p:val>
                                            <p:strVal val="#ppt_x"/>
                                          </p:val>
                                        </p:tav>
                                      </p:tavLst>
                                    </p:anim>
                                    <p:anim calcmode="lin" valueType="num">
                                      <p:cBhvr additive="base">
                                        <p:cTn id="30" dur="500" fill="hold"/>
                                        <p:tgtEl>
                                          <p:spTgt spid="103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additive="base">
                                        <p:cTn id="33" dur="500" fill="hold"/>
                                        <p:tgtEl>
                                          <p:spTgt spid="1030"/>
                                        </p:tgtEl>
                                        <p:attrNameLst>
                                          <p:attrName>ppt_x</p:attrName>
                                        </p:attrNameLst>
                                      </p:cBhvr>
                                      <p:tavLst>
                                        <p:tav tm="0">
                                          <p:val>
                                            <p:strVal val="#ppt_x"/>
                                          </p:val>
                                        </p:tav>
                                        <p:tav tm="100000">
                                          <p:val>
                                            <p:strVal val="#ppt_x"/>
                                          </p:val>
                                        </p:tav>
                                      </p:tavLst>
                                    </p:anim>
                                    <p:anim calcmode="lin" valueType="num">
                                      <p:cBhvr additive="base">
                                        <p:cTn id="34" dur="500" fill="hold"/>
                                        <p:tgtEl>
                                          <p:spTgt spid="103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2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3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3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03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03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strVal val="#ppt_w*0.70"/>
                                          </p:val>
                                        </p:tav>
                                        <p:tav tm="100000">
                                          <p:val>
                                            <p:strVal val="#ppt_w"/>
                                          </p:val>
                                        </p:tav>
                                      </p:tavLst>
                                    </p:anim>
                                    <p:anim calcmode="lin" valueType="num">
                                      <p:cBhvr>
                                        <p:cTn id="68" dur="1000" fill="hold"/>
                                        <p:tgtEl>
                                          <p:spTgt spid="15"/>
                                        </p:tgtEl>
                                        <p:attrNameLst>
                                          <p:attrName>ppt_h</p:attrName>
                                        </p:attrNameLst>
                                      </p:cBhvr>
                                      <p:tavLst>
                                        <p:tav tm="0">
                                          <p:val>
                                            <p:strVal val="#ppt_h"/>
                                          </p:val>
                                        </p:tav>
                                        <p:tav tm="100000">
                                          <p:val>
                                            <p:strVal val="#ppt_h"/>
                                          </p:val>
                                        </p:tav>
                                      </p:tavLst>
                                    </p:anim>
                                    <p:animEffect transition="in" filter="fade">
                                      <p:cBhvr>
                                        <p:cTn id="6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ata_Tablet_r830\present\2014_10_PPDM\Presentation\Leprechaun_pot_of_gold_ed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563" y="1383001"/>
            <a:ext cx="6253781" cy="4782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50</a:t>
            </a:fld>
            <a:endParaRPr lang="en-CA" dirty="0"/>
          </a:p>
        </p:txBody>
      </p:sp>
      <p:sp>
        <p:nvSpPr>
          <p:cNvPr id="7" name="Rounded Rectangular Callout 6"/>
          <p:cNvSpPr/>
          <p:nvPr/>
        </p:nvSpPr>
        <p:spPr>
          <a:xfrm>
            <a:off x="278160" y="275164"/>
            <a:ext cx="8604448" cy="1224136"/>
          </a:xfrm>
          <a:prstGeom prst="wedgeRoundRectCallout">
            <a:avLst>
              <a:gd name="adj1" fmla="val -17813"/>
              <a:gd name="adj2" fmla="val 1189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735775" y="347172"/>
            <a:ext cx="7661456" cy="1569660"/>
          </a:xfrm>
          <a:prstGeom prst="rect">
            <a:avLst/>
          </a:prstGeom>
          <a:noFill/>
        </p:spPr>
        <p:txBody>
          <a:bodyPr wrap="none" rtlCol="0">
            <a:spAutoFit/>
          </a:bodyPr>
          <a:lstStyle/>
          <a:p>
            <a:pPr algn="ctr"/>
            <a:r>
              <a:rPr lang="en-CA" sz="3200" dirty="0" smtClean="0">
                <a:solidFill>
                  <a:schemeClr val="bg1"/>
                </a:solidFill>
              </a:rPr>
              <a:t>Any chance I could get better, faster, cheaper</a:t>
            </a:r>
            <a:br>
              <a:rPr lang="en-CA" sz="3200" dirty="0" smtClean="0">
                <a:solidFill>
                  <a:schemeClr val="bg1"/>
                </a:solidFill>
              </a:rPr>
            </a:br>
            <a:r>
              <a:rPr lang="en-CA" sz="3200" dirty="0" smtClean="0">
                <a:solidFill>
                  <a:schemeClr val="bg1"/>
                </a:solidFill>
              </a:rPr>
              <a:t>visual analytics instead?</a:t>
            </a:r>
          </a:p>
          <a:p>
            <a:pPr algn="ctr"/>
            <a:endParaRPr lang="en-CA" sz="3200" dirty="0">
              <a:solidFill>
                <a:schemeClr val="bg1"/>
              </a:solidFill>
            </a:endParaRPr>
          </a:p>
        </p:txBody>
      </p:sp>
    </p:spTree>
    <p:extLst>
      <p:ext uri="{BB962C8B-B14F-4D97-AF65-F5344CB8AC3E}">
        <p14:creationId xmlns:p14="http://schemas.microsoft.com/office/powerpoint/2010/main" val="3531648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ata_Tablet_r830\present\2014_10_PPDM\Presentation\A Nod to the Outlier_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425" y="1412776"/>
            <a:ext cx="6812952" cy="480476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51</a:t>
            </a:fld>
            <a:endParaRPr lang="en-CA" dirty="0"/>
          </a:p>
        </p:txBody>
      </p:sp>
      <p:sp>
        <p:nvSpPr>
          <p:cNvPr id="6" name="Rounded Rectangular Callout 5"/>
          <p:cNvSpPr/>
          <p:nvPr/>
        </p:nvSpPr>
        <p:spPr>
          <a:xfrm>
            <a:off x="278160" y="-27384"/>
            <a:ext cx="8604448" cy="1728192"/>
          </a:xfrm>
          <a:prstGeom prst="wedgeRoundRectCallout">
            <a:avLst>
              <a:gd name="adj1" fmla="val -31914"/>
              <a:gd name="adj2" fmla="val 925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734004" y="44624"/>
            <a:ext cx="7664982" cy="2062103"/>
          </a:xfrm>
          <a:prstGeom prst="rect">
            <a:avLst/>
          </a:prstGeom>
          <a:noFill/>
        </p:spPr>
        <p:txBody>
          <a:bodyPr wrap="none" rtlCol="0">
            <a:spAutoFit/>
          </a:bodyPr>
          <a:lstStyle/>
          <a:p>
            <a:pPr algn="ctr"/>
            <a:r>
              <a:rPr lang="en-CA" sz="3200" dirty="0" smtClean="0">
                <a:solidFill>
                  <a:schemeClr val="bg1"/>
                </a:solidFill>
              </a:rPr>
              <a:t>We have a nice-looking trend line here.</a:t>
            </a:r>
          </a:p>
          <a:p>
            <a:pPr algn="ctr"/>
            <a:r>
              <a:rPr lang="en-CA" sz="3200" dirty="0" smtClean="0">
                <a:solidFill>
                  <a:schemeClr val="bg1"/>
                </a:solidFill>
              </a:rPr>
              <a:t>I want thank the entire team for contributing</a:t>
            </a:r>
            <a:br>
              <a:rPr lang="en-CA" sz="3200" dirty="0" smtClean="0">
                <a:solidFill>
                  <a:schemeClr val="bg1"/>
                </a:solidFill>
              </a:rPr>
            </a:br>
            <a:r>
              <a:rPr lang="en-CA" sz="3200" dirty="0" smtClean="0">
                <a:solidFill>
                  <a:schemeClr val="bg1"/>
                </a:solidFill>
              </a:rPr>
              <a:t>this data, including Gerald, for the outlier.</a:t>
            </a:r>
          </a:p>
          <a:p>
            <a:pPr algn="ctr"/>
            <a:endParaRPr lang="en-CA" sz="3200" dirty="0">
              <a:solidFill>
                <a:schemeClr val="bg1"/>
              </a:solidFill>
            </a:endParaRPr>
          </a:p>
        </p:txBody>
      </p:sp>
    </p:spTree>
    <p:extLst>
      <p:ext uri="{BB962C8B-B14F-4D97-AF65-F5344CB8AC3E}">
        <p14:creationId xmlns:p14="http://schemas.microsoft.com/office/powerpoint/2010/main" val="124135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CA" dirty="0" smtClean="0"/>
              <a:t>Factors in Seismic Data Growth</a:t>
            </a:r>
            <a:br>
              <a:rPr lang="en-CA" dirty="0" smtClean="0"/>
            </a:br>
            <a:endParaRPr lang="en-CA" dirty="0"/>
          </a:p>
        </p:txBody>
      </p:sp>
      <p:sp>
        <p:nvSpPr>
          <p:cNvPr id="7" name="Content Placeholder 6"/>
          <p:cNvSpPr>
            <a:spLocks noGrp="1"/>
          </p:cNvSpPr>
          <p:nvPr>
            <p:ph idx="1"/>
          </p:nvPr>
        </p:nvSpPr>
        <p:spPr/>
        <p:txBody>
          <a:bodyPr/>
          <a:lstStyle/>
          <a:p>
            <a:r>
              <a:rPr lang="en-CA" dirty="0" smtClean="0"/>
              <a:t>New algorithms</a:t>
            </a:r>
          </a:p>
          <a:p>
            <a:r>
              <a:rPr lang="en-CA" dirty="0" smtClean="0"/>
              <a:t>Multi-component datasets</a:t>
            </a:r>
          </a:p>
          <a:p>
            <a:r>
              <a:rPr lang="en-CA" dirty="0" smtClean="0"/>
              <a:t>Fold increases from </a:t>
            </a:r>
            <a:r>
              <a:rPr lang="en-CA" dirty="0"/>
              <a:t>40 to 400 </a:t>
            </a:r>
            <a:endParaRPr lang="en-CA" dirty="0" smtClean="0"/>
          </a:p>
          <a:p>
            <a:pPr lvl="0"/>
            <a:r>
              <a:rPr lang="en-CA" dirty="0"/>
              <a:t>B</a:t>
            </a:r>
            <a:r>
              <a:rPr lang="en-CA" dirty="0" smtClean="0"/>
              <a:t>in grids decreased 110’ to 82.5’ on a side</a:t>
            </a:r>
          </a:p>
          <a:p>
            <a:r>
              <a:rPr lang="en-CA" dirty="0" smtClean="0"/>
              <a:t>Process at 2ms rather than 4ms </a:t>
            </a:r>
            <a:endParaRPr lang="en-CA" dirty="0"/>
          </a:p>
        </p:txBody>
      </p:sp>
      <p:sp>
        <p:nvSpPr>
          <p:cNvPr id="5" name="Slide Number Placeholder 4"/>
          <p:cNvSpPr>
            <a:spLocks noGrp="1"/>
          </p:cNvSpPr>
          <p:nvPr>
            <p:ph type="sldNum" sz="quarter" idx="12"/>
          </p:nvPr>
        </p:nvSpPr>
        <p:spPr/>
        <p:txBody>
          <a:bodyPr/>
          <a:lstStyle/>
          <a:p>
            <a:fld id="{A82C91AC-F8C4-471A-9F19-C2EA8576DF20}" type="slidenum">
              <a:rPr lang="en-CA" smtClean="0"/>
              <a:pPr/>
              <a:t>52</a:t>
            </a:fld>
            <a:endParaRPr lang="en-CA" dirty="0"/>
          </a:p>
        </p:txBody>
      </p:sp>
    </p:spTree>
    <p:extLst>
      <p:ext uri="{BB962C8B-B14F-4D97-AF65-F5344CB8AC3E}">
        <p14:creationId xmlns:p14="http://schemas.microsoft.com/office/powerpoint/2010/main" val="3174487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PPDM</a:t>
            </a:r>
            <a:br>
              <a:rPr lang="en-CA" dirty="0" smtClean="0"/>
            </a:br>
            <a:r>
              <a:rPr lang="en-CA" dirty="0" smtClean="0"/>
              <a:t>Value Proposition</a:t>
            </a:r>
            <a:endParaRPr lang="en-CA" dirty="0"/>
          </a:p>
        </p:txBody>
      </p:sp>
      <p:sp>
        <p:nvSpPr>
          <p:cNvPr id="3" name="Content Placeholder 2"/>
          <p:cNvSpPr>
            <a:spLocks noGrp="1"/>
          </p:cNvSpPr>
          <p:nvPr>
            <p:ph idx="1"/>
          </p:nvPr>
        </p:nvSpPr>
        <p:spPr/>
        <p:txBody>
          <a:bodyPr/>
          <a:lstStyle/>
          <a:p>
            <a:r>
              <a:rPr lang="en-CA" dirty="0"/>
              <a:t>Controls information technology costs</a:t>
            </a:r>
          </a:p>
          <a:p>
            <a:r>
              <a:rPr lang="en-CA" dirty="0"/>
              <a:t>Improves productivity through improved data accessibility, accuracy and reliability</a:t>
            </a:r>
          </a:p>
          <a:p>
            <a:r>
              <a:rPr lang="en-CA" dirty="0"/>
              <a:t>Increases fraction of available software that can be utilized</a:t>
            </a:r>
          </a:p>
          <a:p>
            <a:r>
              <a:rPr lang="en-CA" dirty="0"/>
              <a:t>Improves consistency of communication among explorationists and IT professionals</a:t>
            </a:r>
          </a:p>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53</a:t>
            </a:fld>
            <a:endParaRPr lang="en-CA" dirty="0"/>
          </a:p>
        </p:txBody>
      </p:sp>
      <p:sp>
        <p:nvSpPr>
          <p:cNvPr id="5" name="Rectangle 5"/>
          <p:cNvSpPr>
            <a:spLocks noChangeArrowheads="1"/>
          </p:cNvSpPr>
          <p:nvPr/>
        </p:nvSpPr>
        <p:spPr bwMode="auto">
          <a:xfrm>
            <a:off x="1925638" y="5517232"/>
            <a:ext cx="5268912" cy="646973"/>
          </a:xfrm>
          <a:prstGeom prst="rect">
            <a:avLst/>
          </a:prstGeom>
          <a:noFill/>
          <a:ln w="31750">
            <a:solidFill>
              <a:schemeClr val="tx2"/>
            </a:solidFill>
            <a:miter lim="800000"/>
            <a:headEnd/>
            <a:tailEnd/>
          </a:ln>
        </p:spPr>
        <p:txBody>
          <a:bodyPr lIns="92075" tIns="46038" rIns="92075" bIns="46038">
            <a:spAutoFit/>
          </a:bodyPr>
          <a:lstStyle/>
          <a:p>
            <a:pPr algn="ctr" eaLnBrk="0" hangingPunct="0">
              <a:spcBef>
                <a:spcPct val="100000"/>
              </a:spcBef>
            </a:pPr>
            <a:r>
              <a:rPr lang="en-US" sz="3600" dirty="0">
                <a:solidFill>
                  <a:schemeClr val="bg1"/>
                </a:solidFill>
              </a:rPr>
              <a:t>Profitable, productive wells</a:t>
            </a:r>
          </a:p>
        </p:txBody>
      </p:sp>
    </p:spTree>
    <p:extLst>
      <p:ext uri="{BB962C8B-B14F-4D97-AF65-F5344CB8AC3E}">
        <p14:creationId xmlns:p14="http://schemas.microsoft.com/office/powerpoint/2010/main" val="113207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About PPDM</a:t>
            </a:r>
            <a:br>
              <a:rPr lang="en-CA" dirty="0" smtClean="0"/>
            </a:br>
            <a:endParaRPr lang="en-CA" dirty="0"/>
          </a:p>
        </p:txBody>
      </p:sp>
      <p:sp>
        <p:nvSpPr>
          <p:cNvPr id="3" name="Content Placeholder 2"/>
          <p:cNvSpPr>
            <a:spLocks noGrp="1"/>
          </p:cNvSpPr>
          <p:nvPr>
            <p:ph idx="1"/>
          </p:nvPr>
        </p:nvSpPr>
        <p:spPr/>
        <p:txBody>
          <a:bodyPr/>
          <a:lstStyle/>
          <a:p>
            <a:pPr marL="0" indent="0">
              <a:buNone/>
            </a:pPr>
            <a:r>
              <a:rPr lang="en-CA" dirty="0"/>
              <a:t>Driving better business decisions </a:t>
            </a:r>
            <a:r>
              <a:rPr lang="en-CA" dirty="0" smtClean="0"/>
              <a:t>through</a:t>
            </a:r>
            <a:br>
              <a:rPr lang="en-CA" dirty="0" smtClean="0"/>
            </a:br>
            <a:r>
              <a:rPr lang="en-CA" dirty="0" smtClean="0"/>
              <a:t>E&amp;P </a:t>
            </a:r>
            <a:r>
              <a:rPr lang="en-CA" dirty="0"/>
              <a:t>data management </a:t>
            </a:r>
            <a:r>
              <a:rPr lang="en-CA" dirty="0" smtClean="0"/>
              <a:t>standards</a:t>
            </a:r>
          </a:p>
          <a:p>
            <a:pPr marL="0" indent="0">
              <a:buNone/>
            </a:pPr>
            <a:r>
              <a:rPr lang="en-CA" dirty="0" smtClean="0"/>
              <a:t>Through </a:t>
            </a:r>
            <a:r>
              <a:rPr lang="en-CA" dirty="0"/>
              <a:t>the PPDM Association, petroleum data experts gather together worldwide in a collaborative, round table approach to </a:t>
            </a:r>
            <a:r>
              <a:rPr lang="en-CA" dirty="0" smtClean="0"/>
              <a:t>engineer:</a:t>
            </a:r>
          </a:p>
          <a:p>
            <a:pPr lvl="1"/>
            <a:r>
              <a:rPr lang="en-CA" dirty="0" smtClean="0"/>
              <a:t>business driven</a:t>
            </a:r>
          </a:p>
          <a:p>
            <a:pPr lvl="1"/>
            <a:r>
              <a:rPr lang="en-CA" dirty="0" smtClean="0"/>
              <a:t>pragmatic </a:t>
            </a:r>
            <a:r>
              <a:rPr lang="en-CA" dirty="0"/>
              <a:t>data management </a:t>
            </a:r>
            <a:r>
              <a:rPr lang="en-CA" dirty="0" smtClean="0"/>
              <a:t>standards</a:t>
            </a:r>
          </a:p>
          <a:p>
            <a:pPr marL="0" indent="0">
              <a:buNone/>
            </a:pPr>
            <a:r>
              <a:rPr lang="en-CA" dirty="0" smtClean="0"/>
              <a:t>that </a:t>
            </a:r>
            <a:r>
              <a:rPr lang="en-CA" dirty="0"/>
              <a:t>meet industry needs</a:t>
            </a:r>
          </a:p>
        </p:txBody>
      </p:sp>
      <p:sp>
        <p:nvSpPr>
          <p:cNvPr id="4" name="Slide Number Placeholder 3"/>
          <p:cNvSpPr>
            <a:spLocks noGrp="1"/>
          </p:cNvSpPr>
          <p:nvPr>
            <p:ph type="sldNum" sz="quarter" idx="12"/>
          </p:nvPr>
        </p:nvSpPr>
        <p:spPr/>
        <p:txBody>
          <a:bodyPr/>
          <a:lstStyle/>
          <a:p>
            <a:fld id="{A82C91AC-F8C4-471A-9F19-C2EA8576DF20}" type="slidenum">
              <a:rPr lang="en-CA" smtClean="0"/>
              <a:pPr/>
              <a:t>54</a:t>
            </a:fld>
            <a:endParaRPr lang="en-CA" dirty="0"/>
          </a:p>
        </p:txBody>
      </p:sp>
    </p:spTree>
    <p:extLst>
      <p:ext uri="{BB962C8B-B14F-4D97-AF65-F5344CB8AC3E}">
        <p14:creationId xmlns:p14="http://schemas.microsoft.com/office/powerpoint/2010/main" val="3510726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900" dirty="0" smtClean="0"/>
              <a:t>PPDM</a:t>
            </a:r>
            <a:r>
              <a:rPr lang="en-CA" dirty="0" smtClean="0"/>
              <a:t/>
            </a:r>
            <a:br>
              <a:rPr lang="en-CA" dirty="0" smtClean="0"/>
            </a:br>
            <a:r>
              <a:rPr lang="en-CA" sz="4000" dirty="0" smtClean="0"/>
              <a:t>Growing Complexity, Growing Value </a:t>
            </a:r>
            <a:endParaRPr lang="en-CA" sz="4000"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6</a:t>
            </a:fld>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15456"/>
            <a:ext cx="7717803" cy="447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299" b="5826"/>
          <a:stretch/>
        </p:blipFill>
        <p:spPr bwMode="auto">
          <a:xfrm>
            <a:off x="1409253" y="1992733"/>
            <a:ext cx="3522787" cy="287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7308304" y="1700808"/>
            <a:ext cx="1635554" cy="1220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7524328" y="2028691"/>
            <a:ext cx="1329210" cy="584775"/>
          </a:xfrm>
          <a:prstGeom prst="rect">
            <a:avLst/>
          </a:prstGeom>
          <a:noFill/>
        </p:spPr>
        <p:txBody>
          <a:bodyPr wrap="none" rtlCol="0">
            <a:spAutoFit/>
          </a:bodyPr>
          <a:lstStyle/>
          <a:p>
            <a:r>
              <a:rPr lang="en-CA" sz="3200" dirty="0" smtClean="0">
                <a:solidFill>
                  <a:schemeClr val="bg1"/>
                </a:solidFill>
              </a:rPr>
              <a:t>71,000</a:t>
            </a:r>
            <a:endParaRPr lang="en-CA" sz="3200" dirty="0">
              <a:solidFill>
                <a:schemeClr val="bg1"/>
              </a:solidFill>
            </a:endParaRPr>
          </a:p>
        </p:txBody>
      </p:sp>
      <p:sp>
        <p:nvSpPr>
          <p:cNvPr id="8" name="Left Arrow 7"/>
          <p:cNvSpPr/>
          <p:nvPr/>
        </p:nvSpPr>
        <p:spPr>
          <a:xfrm>
            <a:off x="4716016" y="2064741"/>
            <a:ext cx="1635554" cy="1220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5086734" y="2392624"/>
            <a:ext cx="1120820" cy="584775"/>
          </a:xfrm>
          <a:prstGeom prst="rect">
            <a:avLst/>
          </a:prstGeom>
          <a:noFill/>
        </p:spPr>
        <p:txBody>
          <a:bodyPr wrap="none" rtlCol="0">
            <a:spAutoFit/>
          </a:bodyPr>
          <a:lstStyle/>
          <a:p>
            <a:r>
              <a:rPr lang="en-CA" sz="3200" dirty="0" smtClean="0">
                <a:solidFill>
                  <a:schemeClr val="bg1"/>
                </a:solidFill>
              </a:rPr>
              <a:t>2,700</a:t>
            </a:r>
            <a:endParaRPr lang="en-CA" sz="3200" dirty="0">
              <a:solidFill>
                <a:schemeClr val="bg1"/>
              </a:solidFill>
            </a:endParaRPr>
          </a:p>
        </p:txBody>
      </p:sp>
    </p:spTree>
    <p:extLst>
      <p:ext uri="{BB962C8B-B14F-4D97-AF65-F5344CB8AC3E}">
        <p14:creationId xmlns:p14="http://schemas.microsoft.com/office/powerpoint/2010/main" val="83364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2000"/>
                                  </p:stCondLst>
                                  <p:childTnLst>
                                    <p:set>
                                      <p:cBhvr>
                                        <p:cTn id="14" dur="1" fill="hold">
                                          <p:stCondLst>
                                            <p:cond delay="0"/>
                                          </p:stCondLst>
                                        </p:cTn>
                                        <p:tgtEl>
                                          <p:spTgt spid="1027"/>
                                        </p:tgtEl>
                                        <p:attrNameLst>
                                          <p:attrName>style.visibility</p:attrName>
                                        </p:attrNameLst>
                                      </p:cBhvr>
                                      <p:to>
                                        <p:strVal val="visible"/>
                                      </p:to>
                                    </p:set>
                                  </p:childTnLst>
                                </p:cTn>
                              </p:par>
                              <p:par>
                                <p:cTn id="15" presetID="2" presetClass="entr" presetSubtype="2" fill="hold" grpId="0" nodeType="withEffect">
                                  <p:stCondLst>
                                    <p:cond delay="2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loudtweaks.com/wp-content/uploads/2013/07/cloud_1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424" y="1408173"/>
            <a:ext cx="5228008" cy="48572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7</a:t>
            </a:fld>
            <a:endParaRPr lang="en-CA" dirty="0"/>
          </a:p>
        </p:txBody>
      </p:sp>
      <p:sp>
        <p:nvSpPr>
          <p:cNvPr id="4" name="Rectangle 3"/>
          <p:cNvSpPr/>
          <p:nvPr/>
        </p:nvSpPr>
        <p:spPr>
          <a:xfrm>
            <a:off x="2195736" y="1211608"/>
            <a:ext cx="2578000"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ounded Rectangular Callout 4"/>
          <p:cNvSpPr/>
          <p:nvPr/>
        </p:nvSpPr>
        <p:spPr>
          <a:xfrm>
            <a:off x="786323" y="188640"/>
            <a:ext cx="7746118" cy="1728192"/>
          </a:xfrm>
          <a:prstGeom prst="wedgeRoundRectCallout">
            <a:avLst>
              <a:gd name="adj1" fmla="val -5610"/>
              <a:gd name="adj2" fmla="val 83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786323" y="260648"/>
            <a:ext cx="7580087" cy="1569660"/>
          </a:xfrm>
          <a:prstGeom prst="rect">
            <a:avLst/>
          </a:prstGeom>
          <a:noFill/>
        </p:spPr>
        <p:txBody>
          <a:bodyPr wrap="none" rtlCol="0">
            <a:spAutoFit/>
          </a:bodyPr>
          <a:lstStyle/>
          <a:p>
            <a:pPr algn="ctr"/>
            <a:r>
              <a:rPr lang="en-CA" sz="3200" dirty="0" smtClean="0">
                <a:solidFill>
                  <a:schemeClr val="bg1"/>
                </a:solidFill>
              </a:rPr>
              <a:t>When is your oil company moving to PPDM?</a:t>
            </a:r>
          </a:p>
          <a:p>
            <a:pPr algn="ctr"/>
            <a:r>
              <a:rPr lang="en-CA" sz="3200" dirty="0" smtClean="0">
                <a:solidFill>
                  <a:schemeClr val="bg1"/>
                </a:solidFill>
              </a:rPr>
              <a:t>You can’t keep storing all your big data</a:t>
            </a:r>
            <a:br>
              <a:rPr lang="en-CA" sz="3200" dirty="0" smtClean="0">
                <a:solidFill>
                  <a:schemeClr val="bg1"/>
                </a:solidFill>
              </a:rPr>
            </a:br>
            <a:r>
              <a:rPr lang="en-CA" sz="3200" dirty="0" smtClean="0">
                <a:solidFill>
                  <a:schemeClr val="bg1"/>
                </a:solidFill>
              </a:rPr>
              <a:t>under our bed!</a:t>
            </a:r>
            <a:endParaRPr lang="en-CA" sz="3200" dirty="0">
              <a:solidFill>
                <a:schemeClr val="bg1"/>
              </a:solidFill>
            </a:endParaRPr>
          </a:p>
        </p:txBody>
      </p:sp>
    </p:spTree>
    <p:extLst>
      <p:ext uri="{BB962C8B-B14F-4D97-AF65-F5344CB8AC3E}">
        <p14:creationId xmlns:p14="http://schemas.microsoft.com/office/powerpoint/2010/main" val="2159358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Magnetic Disk 14"/>
          <p:cNvSpPr/>
          <p:nvPr/>
        </p:nvSpPr>
        <p:spPr>
          <a:xfrm>
            <a:off x="4656811" y="1628800"/>
            <a:ext cx="1832231" cy="2041988"/>
          </a:xfrm>
          <a:prstGeom prst="flowChartMagneticDisk">
            <a:avLst/>
          </a:prstGeom>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lowchart: Magnetic Disk 15"/>
          <p:cNvSpPr/>
          <p:nvPr/>
        </p:nvSpPr>
        <p:spPr>
          <a:xfrm>
            <a:off x="6742289" y="1628800"/>
            <a:ext cx="1832231" cy="2041988"/>
          </a:xfrm>
          <a:prstGeom prst="flowChartMagneticDisk">
            <a:avLst/>
          </a:prstGeom>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lowchart: Magnetic Disk 13"/>
          <p:cNvSpPr/>
          <p:nvPr/>
        </p:nvSpPr>
        <p:spPr>
          <a:xfrm>
            <a:off x="2611438" y="1628800"/>
            <a:ext cx="1832231" cy="2041988"/>
          </a:xfrm>
          <a:prstGeom prst="flowChartMagneticDisk">
            <a:avLst/>
          </a:prstGeom>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noAutofit/>
          </a:bodyPr>
          <a:lstStyle/>
          <a:p>
            <a:r>
              <a:rPr lang="en-US" dirty="0" smtClean="0"/>
              <a:t>Oil &amp; Gas Data </a:t>
            </a:r>
            <a:r>
              <a:rPr lang="en-US" dirty="0"/>
              <a:t>W</a:t>
            </a:r>
            <a:r>
              <a:rPr lang="en-US" dirty="0" smtClean="0"/>
              <a:t>arehouse</a:t>
            </a:r>
            <a:br>
              <a:rPr lang="en-US" dirty="0" smtClean="0"/>
            </a:br>
            <a:r>
              <a:rPr lang="en-US" dirty="0" smtClean="0"/>
              <a:t>Context Diagram</a:t>
            </a:r>
            <a:endParaRPr lang="en-US" dirty="0"/>
          </a:p>
        </p:txBody>
      </p:sp>
      <p:sp>
        <p:nvSpPr>
          <p:cNvPr id="11" name="TextBox 10"/>
          <p:cNvSpPr txBox="1"/>
          <p:nvPr/>
        </p:nvSpPr>
        <p:spPr>
          <a:xfrm>
            <a:off x="6742656" y="1780815"/>
            <a:ext cx="1827039" cy="1384995"/>
          </a:xfrm>
          <a:prstGeom prst="rect">
            <a:avLst/>
          </a:prstGeom>
          <a:noFill/>
        </p:spPr>
        <p:txBody>
          <a:bodyPr wrap="none" rtlCol="0">
            <a:spAutoFit/>
          </a:bodyPr>
          <a:lstStyle/>
          <a:p>
            <a:pPr algn="ctr"/>
            <a:r>
              <a:rPr lang="en-US" sz="2800" dirty="0">
                <a:solidFill>
                  <a:schemeClr val="bg1"/>
                </a:solidFill>
              </a:rPr>
              <a:t>Monthly</a:t>
            </a:r>
            <a:r>
              <a:rPr lang="en-US" sz="2800" dirty="0" smtClean="0">
                <a:solidFill>
                  <a:schemeClr val="bg1"/>
                </a:solidFill>
              </a:rPr>
              <a:t/>
            </a:r>
            <a:br>
              <a:rPr lang="en-US" sz="2800" dirty="0" smtClean="0">
                <a:solidFill>
                  <a:schemeClr val="bg1"/>
                </a:solidFill>
              </a:rPr>
            </a:br>
            <a:r>
              <a:rPr lang="en-US" sz="2800" dirty="0" smtClean="0">
                <a:solidFill>
                  <a:schemeClr val="bg1"/>
                </a:solidFill>
              </a:rPr>
              <a:t>Proprietary</a:t>
            </a:r>
            <a:br>
              <a:rPr lang="en-US" sz="2800" dirty="0" smtClean="0">
                <a:solidFill>
                  <a:schemeClr val="bg1"/>
                </a:solidFill>
              </a:rPr>
            </a:br>
            <a:r>
              <a:rPr lang="en-US" sz="2800" dirty="0" smtClean="0">
                <a:solidFill>
                  <a:schemeClr val="bg1"/>
                </a:solidFill>
              </a:rPr>
              <a:t>well data</a:t>
            </a:r>
            <a:endParaRPr lang="en-US" sz="2800" dirty="0">
              <a:solidFill>
                <a:schemeClr val="bg1"/>
              </a:solidFill>
            </a:endParaRPr>
          </a:p>
        </p:txBody>
      </p:sp>
      <p:sp>
        <p:nvSpPr>
          <p:cNvPr id="12" name="Flowchart: Magnetic Disk 11"/>
          <p:cNvSpPr/>
          <p:nvPr/>
        </p:nvSpPr>
        <p:spPr>
          <a:xfrm>
            <a:off x="550026" y="1628800"/>
            <a:ext cx="1832231" cy="2041988"/>
          </a:xfrm>
          <a:prstGeom prst="flowChartMagneticDisk">
            <a:avLst/>
          </a:prstGeom>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4819964" y="1780815"/>
            <a:ext cx="1505925" cy="1384995"/>
          </a:xfrm>
          <a:prstGeom prst="rect">
            <a:avLst/>
          </a:prstGeom>
          <a:noFill/>
        </p:spPr>
        <p:txBody>
          <a:bodyPr wrap="none" rtlCol="0">
            <a:spAutoFit/>
          </a:bodyPr>
          <a:lstStyle/>
          <a:p>
            <a:pPr algn="ctr"/>
            <a:r>
              <a:rPr lang="en-US" sz="2800" dirty="0">
                <a:solidFill>
                  <a:schemeClr val="bg1"/>
                </a:solidFill>
              </a:rPr>
              <a:t>Monthly</a:t>
            </a:r>
            <a:r>
              <a:rPr lang="en-US" sz="2800" dirty="0" smtClean="0">
                <a:solidFill>
                  <a:schemeClr val="bg1"/>
                </a:solidFill>
              </a:rPr>
              <a:t/>
            </a:r>
            <a:br>
              <a:rPr lang="en-US" sz="2800" dirty="0" smtClean="0">
                <a:solidFill>
                  <a:schemeClr val="bg1"/>
                </a:solidFill>
              </a:rPr>
            </a:br>
            <a:r>
              <a:rPr lang="en-US" sz="2800" dirty="0" smtClean="0">
                <a:solidFill>
                  <a:schemeClr val="bg1"/>
                </a:solidFill>
              </a:rPr>
              <a:t>Public</a:t>
            </a:r>
            <a:br>
              <a:rPr lang="en-US" sz="2800" dirty="0" smtClean="0">
                <a:solidFill>
                  <a:schemeClr val="bg1"/>
                </a:solidFill>
              </a:rPr>
            </a:br>
            <a:r>
              <a:rPr lang="en-US" sz="2800" dirty="0" smtClean="0">
                <a:solidFill>
                  <a:schemeClr val="bg1"/>
                </a:solidFill>
              </a:rPr>
              <a:t>well</a:t>
            </a:r>
            <a:r>
              <a:rPr lang="en-US" sz="2800" dirty="0">
                <a:solidFill>
                  <a:schemeClr val="bg1"/>
                </a:solidFill>
              </a:rPr>
              <a:t> </a:t>
            </a:r>
            <a:r>
              <a:rPr lang="en-US" sz="2800" dirty="0" smtClean="0">
                <a:solidFill>
                  <a:schemeClr val="bg1"/>
                </a:solidFill>
              </a:rPr>
              <a:t>data</a:t>
            </a:r>
            <a:endParaRPr lang="en-US" sz="2800" dirty="0">
              <a:solidFill>
                <a:schemeClr val="bg1"/>
              </a:solidFill>
            </a:endParaRPr>
          </a:p>
        </p:txBody>
      </p:sp>
      <p:sp>
        <p:nvSpPr>
          <p:cNvPr id="17" name="Flowchart: Magnetic Disk 16"/>
          <p:cNvSpPr/>
          <p:nvPr/>
        </p:nvSpPr>
        <p:spPr>
          <a:xfrm>
            <a:off x="2362721" y="4530878"/>
            <a:ext cx="4391005" cy="1098884"/>
          </a:xfrm>
          <a:prstGeom prst="flowChartMagneticDisk">
            <a:avLst/>
          </a:prstGeom>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3302318" y="4883808"/>
            <a:ext cx="2551852" cy="523220"/>
          </a:xfrm>
          <a:prstGeom prst="rect">
            <a:avLst/>
          </a:prstGeom>
          <a:noFill/>
        </p:spPr>
        <p:txBody>
          <a:bodyPr wrap="none" rtlCol="0">
            <a:spAutoFit/>
          </a:bodyPr>
          <a:lstStyle/>
          <a:p>
            <a:pPr algn="ctr"/>
            <a:r>
              <a:rPr lang="en-US" sz="2800" dirty="0" smtClean="0">
                <a:solidFill>
                  <a:schemeClr val="bg1"/>
                </a:solidFill>
              </a:rPr>
              <a:t>Data warehouse</a:t>
            </a:r>
            <a:endParaRPr lang="en-US" sz="2800" dirty="0">
              <a:solidFill>
                <a:schemeClr val="bg1"/>
              </a:solidFill>
            </a:endParaRPr>
          </a:p>
        </p:txBody>
      </p:sp>
      <p:cxnSp>
        <p:nvCxnSpPr>
          <p:cNvPr id="20" name="Straight Arrow Connector 19"/>
          <p:cNvCxnSpPr>
            <a:stCxn id="12" idx="3"/>
          </p:cNvCxnSpPr>
          <p:nvPr/>
        </p:nvCxnSpPr>
        <p:spPr>
          <a:xfrm>
            <a:off x="1466142" y="3670788"/>
            <a:ext cx="1593690" cy="895883"/>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4" idx="3"/>
          </p:cNvCxnSpPr>
          <p:nvPr/>
        </p:nvCxnSpPr>
        <p:spPr>
          <a:xfrm>
            <a:off x="3527554" y="3670788"/>
            <a:ext cx="540390" cy="86009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5" idx="3"/>
          </p:cNvCxnSpPr>
          <p:nvPr/>
        </p:nvCxnSpPr>
        <p:spPr>
          <a:xfrm flipH="1">
            <a:off x="5292080" y="3670788"/>
            <a:ext cx="280847" cy="896536"/>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6" idx="3"/>
          </p:cNvCxnSpPr>
          <p:nvPr/>
        </p:nvCxnSpPr>
        <p:spPr>
          <a:xfrm flipH="1">
            <a:off x="6325889" y="3670788"/>
            <a:ext cx="1332516" cy="896536"/>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96962" y="1780815"/>
            <a:ext cx="1789914" cy="1384995"/>
          </a:xfrm>
          <a:prstGeom prst="rect">
            <a:avLst/>
          </a:prstGeom>
          <a:noFill/>
        </p:spPr>
        <p:txBody>
          <a:bodyPr wrap="none" rtlCol="0">
            <a:spAutoFit/>
          </a:bodyPr>
          <a:lstStyle/>
          <a:p>
            <a:pPr algn="ctr"/>
            <a:r>
              <a:rPr lang="en-US" sz="2800" dirty="0" smtClean="0">
                <a:solidFill>
                  <a:schemeClr val="bg1"/>
                </a:solidFill>
              </a:rPr>
              <a:t>Daily</a:t>
            </a:r>
            <a:br>
              <a:rPr lang="en-US" sz="2800" dirty="0" smtClean="0">
                <a:solidFill>
                  <a:schemeClr val="bg1"/>
                </a:solidFill>
              </a:rPr>
            </a:br>
            <a:r>
              <a:rPr lang="en-US" sz="2800" dirty="0" smtClean="0">
                <a:solidFill>
                  <a:schemeClr val="bg1"/>
                </a:solidFill>
              </a:rPr>
              <a:t>Production</a:t>
            </a:r>
          </a:p>
          <a:p>
            <a:pPr algn="ctr"/>
            <a:r>
              <a:rPr lang="en-US" sz="2800" dirty="0" smtClean="0">
                <a:solidFill>
                  <a:schemeClr val="bg1"/>
                </a:solidFill>
              </a:rPr>
              <a:t>data</a:t>
            </a:r>
            <a:endParaRPr lang="en-US" sz="2800" dirty="0">
              <a:solidFill>
                <a:schemeClr val="bg1"/>
              </a:solidFill>
            </a:endParaRPr>
          </a:p>
        </p:txBody>
      </p:sp>
      <p:sp>
        <p:nvSpPr>
          <p:cNvPr id="9" name="TextBox 8"/>
          <p:cNvSpPr txBox="1"/>
          <p:nvPr/>
        </p:nvSpPr>
        <p:spPr>
          <a:xfrm>
            <a:off x="2815916" y="1780815"/>
            <a:ext cx="1468672" cy="1384995"/>
          </a:xfrm>
          <a:prstGeom prst="rect">
            <a:avLst/>
          </a:prstGeom>
          <a:noFill/>
        </p:spPr>
        <p:txBody>
          <a:bodyPr wrap="none" rtlCol="0">
            <a:spAutoFit/>
          </a:bodyPr>
          <a:lstStyle/>
          <a:p>
            <a:pPr algn="ctr"/>
            <a:r>
              <a:rPr lang="en-US" sz="2800" dirty="0" smtClean="0">
                <a:solidFill>
                  <a:schemeClr val="bg1"/>
                </a:solidFill>
              </a:rPr>
              <a:t>Monthly</a:t>
            </a:r>
            <a:br>
              <a:rPr lang="en-US" sz="2800" dirty="0" smtClean="0">
                <a:solidFill>
                  <a:schemeClr val="bg1"/>
                </a:solidFill>
              </a:rPr>
            </a:br>
            <a:r>
              <a:rPr lang="en-US" sz="2800" dirty="0" smtClean="0">
                <a:solidFill>
                  <a:schemeClr val="bg1"/>
                </a:solidFill>
              </a:rPr>
              <a:t>Financial</a:t>
            </a:r>
          </a:p>
          <a:p>
            <a:pPr algn="ctr"/>
            <a:r>
              <a:rPr lang="en-US" sz="2800" dirty="0" smtClean="0">
                <a:solidFill>
                  <a:schemeClr val="bg1"/>
                </a:solidFill>
              </a:rPr>
              <a:t>data</a:t>
            </a:r>
            <a:endParaRPr lang="en-US" sz="2800" dirty="0">
              <a:solidFill>
                <a:schemeClr val="bg1"/>
              </a:solidFill>
            </a:endParaRPr>
          </a:p>
        </p:txBody>
      </p:sp>
      <p:sp>
        <p:nvSpPr>
          <p:cNvPr id="19" name="Flowchart: Magnetic Disk 18"/>
          <p:cNvSpPr/>
          <p:nvPr/>
        </p:nvSpPr>
        <p:spPr>
          <a:xfrm>
            <a:off x="207751" y="4050655"/>
            <a:ext cx="1832231" cy="2041988"/>
          </a:xfrm>
          <a:prstGeom prst="flowChartMagneticDisk">
            <a:avLst/>
          </a:prstGeom>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 name="Straight Arrow Connector 21"/>
          <p:cNvCxnSpPr>
            <a:stCxn id="19" idx="4"/>
            <a:endCxn id="17" idx="2"/>
          </p:cNvCxnSpPr>
          <p:nvPr/>
        </p:nvCxnSpPr>
        <p:spPr>
          <a:xfrm>
            <a:off x="2039982" y="5071649"/>
            <a:ext cx="322739" cy="867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95536" y="4204753"/>
            <a:ext cx="1517723" cy="1384995"/>
          </a:xfrm>
          <a:prstGeom prst="rect">
            <a:avLst/>
          </a:prstGeom>
          <a:noFill/>
        </p:spPr>
        <p:txBody>
          <a:bodyPr wrap="none" rtlCol="0">
            <a:spAutoFit/>
          </a:bodyPr>
          <a:lstStyle/>
          <a:p>
            <a:pPr algn="ctr"/>
            <a:r>
              <a:rPr lang="en-US" sz="2800" dirty="0">
                <a:solidFill>
                  <a:schemeClr val="bg1"/>
                </a:solidFill>
              </a:rPr>
              <a:t>Monthly</a:t>
            </a:r>
            <a:br>
              <a:rPr lang="en-US" sz="2800" dirty="0">
                <a:solidFill>
                  <a:schemeClr val="bg1"/>
                </a:solidFill>
              </a:rPr>
            </a:br>
            <a:r>
              <a:rPr lang="en-US" sz="2800" dirty="0">
                <a:solidFill>
                  <a:schemeClr val="bg1"/>
                </a:solidFill>
              </a:rPr>
              <a:t>Public</a:t>
            </a:r>
            <a:r>
              <a:rPr lang="en-US" sz="2800" dirty="0" smtClean="0">
                <a:solidFill>
                  <a:schemeClr val="bg1"/>
                </a:solidFill>
              </a:rPr>
              <a:t/>
            </a:r>
            <a:br>
              <a:rPr lang="en-US" sz="2800" dirty="0" smtClean="0">
                <a:solidFill>
                  <a:schemeClr val="bg1"/>
                </a:solidFill>
              </a:rPr>
            </a:br>
            <a:r>
              <a:rPr lang="en-US" sz="2800" dirty="0" smtClean="0">
                <a:solidFill>
                  <a:schemeClr val="bg1"/>
                </a:solidFill>
              </a:rPr>
              <a:t>Frac</a:t>
            </a:r>
            <a:r>
              <a:rPr lang="en-US" sz="2800" dirty="0">
                <a:solidFill>
                  <a:schemeClr val="bg1"/>
                </a:solidFill>
              </a:rPr>
              <a:t> </a:t>
            </a:r>
            <a:r>
              <a:rPr lang="en-US" sz="2800" dirty="0" smtClean="0">
                <a:solidFill>
                  <a:schemeClr val="bg1"/>
                </a:solidFill>
              </a:rPr>
              <a:t>data</a:t>
            </a:r>
            <a:endParaRPr lang="en-US" sz="2800" dirty="0">
              <a:solidFill>
                <a:schemeClr val="bg1"/>
              </a:solidFill>
            </a:endParaRPr>
          </a:p>
        </p:txBody>
      </p:sp>
      <p:sp>
        <p:nvSpPr>
          <p:cNvPr id="27" name="Flowchart: Magnetic Disk 26"/>
          <p:cNvSpPr/>
          <p:nvPr/>
        </p:nvSpPr>
        <p:spPr>
          <a:xfrm>
            <a:off x="7074569" y="4051308"/>
            <a:ext cx="1832231" cy="2041988"/>
          </a:xfrm>
          <a:prstGeom prst="flowChartMagneticDisk">
            <a:avLst/>
          </a:prstGeom>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7283296" y="4204753"/>
            <a:ext cx="1410321" cy="1815882"/>
          </a:xfrm>
          <a:prstGeom prst="rect">
            <a:avLst/>
          </a:prstGeom>
          <a:noFill/>
          <a:ln w="12700">
            <a:noFill/>
          </a:ln>
        </p:spPr>
        <p:txBody>
          <a:bodyPr wrap="none" rtlCol="0">
            <a:spAutoFit/>
          </a:bodyPr>
          <a:lstStyle/>
          <a:p>
            <a:pPr algn="ctr"/>
            <a:r>
              <a:rPr lang="en-US" sz="2800" dirty="0">
                <a:solidFill>
                  <a:schemeClr val="bg1"/>
                </a:solidFill>
              </a:rPr>
              <a:t>Monthly</a:t>
            </a:r>
            <a:r>
              <a:rPr lang="en-US" sz="2800" dirty="0" smtClean="0">
                <a:solidFill>
                  <a:schemeClr val="bg1"/>
                </a:solidFill>
              </a:rPr>
              <a:t/>
            </a:r>
            <a:br>
              <a:rPr lang="en-US" sz="2800" dirty="0" smtClean="0">
                <a:solidFill>
                  <a:schemeClr val="bg1"/>
                </a:solidFill>
              </a:rPr>
            </a:br>
            <a:r>
              <a:rPr lang="en-US" sz="2800" dirty="0" smtClean="0">
                <a:solidFill>
                  <a:schemeClr val="bg1"/>
                </a:solidFill>
              </a:rPr>
              <a:t>CAPEX</a:t>
            </a:r>
            <a:br>
              <a:rPr lang="en-US" sz="2800" dirty="0" smtClean="0">
                <a:solidFill>
                  <a:schemeClr val="bg1"/>
                </a:solidFill>
              </a:rPr>
            </a:br>
            <a:r>
              <a:rPr lang="en-US" sz="2800" dirty="0" smtClean="0">
                <a:solidFill>
                  <a:schemeClr val="bg1"/>
                </a:solidFill>
              </a:rPr>
              <a:t>Forecast</a:t>
            </a:r>
            <a:br>
              <a:rPr lang="en-US" sz="2800" dirty="0" smtClean="0">
                <a:solidFill>
                  <a:schemeClr val="bg1"/>
                </a:solidFill>
              </a:rPr>
            </a:br>
            <a:r>
              <a:rPr lang="en-US" sz="2800" dirty="0" smtClean="0">
                <a:solidFill>
                  <a:schemeClr val="bg1"/>
                </a:solidFill>
              </a:rPr>
              <a:t>data</a:t>
            </a:r>
            <a:endParaRPr lang="en-US" sz="2800" dirty="0">
              <a:solidFill>
                <a:schemeClr val="bg1"/>
              </a:solidFill>
            </a:endParaRPr>
          </a:p>
        </p:txBody>
      </p:sp>
      <p:cxnSp>
        <p:nvCxnSpPr>
          <p:cNvPr id="29" name="Straight Arrow Connector 28"/>
          <p:cNvCxnSpPr>
            <a:stCxn id="27" idx="2"/>
            <a:endCxn id="17" idx="4"/>
          </p:cNvCxnSpPr>
          <p:nvPr/>
        </p:nvCxnSpPr>
        <p:spPr>
          <a:xfrm flipH="1">
            <a:off x="6753726" y="5072302"/>
            <a:ext cx="320843" cy="8018"/>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26" name="Slide Number Placeholder 3"/>
          <p:cNvSpPr txBox="1">
            <a:spLocks/>
          </p:cNvSpPr>
          <p:nvPr/>
        </p:nvSpPr>
        <p:spPr>
          <a:xfrm>
            <a:off x="7010432"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DC3216-8D85-C048-8F87-A5999F2EE883}" type="slidenum">
              <a:rPr lang="en-US" smtClean="0"/>
              <a:pPr/>
              <a:t>8</a:t>
            </a:fld>
            <a:endParaRPr lang="en-US" dirty="0"/>
          </a:p>
        </p:txBody>
      </p:sp>
    </p:spTree>
    <p:extLst>
      <p:ext uri="{BB962C8B-B14F-4D97-AF65-F5344CB8AC3E}">
        <p14:creationId xmlns:p14="http://schemas.microsoft.com/office/powerpoint/2010/main" val="328324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4" grpId="0"/>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Visual Analytics Application</a:t>
            </a:r>
            <a:br>
              <a:rPr lang="en-US" dirty="0" smtClean="0"/>
            </a:br>
            <a:r>
              <a:rPr lang="en-US" dirty="0" smtClean="0"/>
              <a:t>Context Diagram</a:t>
            </a:r>
            <a:endParaRPr lang="en-US" dirty="0"/>
          </a:p>
        </p:txBody>
      </p:sp>
      <p:sp>
        <p:nvSpPr>
          <p:cNvPr id="4" name="Slide Number Placeholder 3"/>
          <p:cNvSpPr>
            <a:spLocks noGrp="1"/>
          </p:cNvSpPr>
          <p:nvPr>
            <p:ph type="sldNum" sz="quarter" idx="12"/>
          </p:nvPr>
        </p:nvSpPr>
        <p:spPr/>
        <p:txBody>
          <a:bodyPr/>
          <a:lstStyle/>
          <a:p>
            <a:fld id="{A1DC3216-8D85-C048-8F87-A5999F2EE883}" type="slidenum">
              <a:rPr lang="en-US" smtClean="0"/>
              <a:t>9</a:t>
            </a:fld>
            <a:endParaRPr lang="en-US" dirty="0"/>
          </a:p>
        </p:txBody>
      </p:sp>
      <p:sp>
        <p:nvSpPr>
          <p:cNvPr id="17" name="Flowchart: Magnetic Disk 16"/>
          <p:cNvSpPr/>
          <p:nvPr/>
        </p:nvSpPr>
        <p:spPr>
          <a:xfrm>
            <a:off x="2362721" y="1653801"/>
            <a:ext cx="4391005" cy="1098884"/>
          </a:xfrm>
          <a:prstGeom prst="flowChartMagneticDisk">
            <a:avLst/>
          </a:prstGeom>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3302318" y="2086941"/>
            <a:ext cx="2551852" cy="523220"/>
          </a:xfrm>
          <a:prstGeom prst="rect">
            <a:avLst/>
          </a:prstGeom>
          <a:noFill/>
        </p:spPr>
        <p:txBody>
          <a:bodyPr wrap="none" rtlCol="0">
            <a:spAutoFit/>
          </a:bodyPr>
          <a:lstStyle/>
          <a:p>
            <a:pPr algn="ctr"/>
            <a:r>
              <a:rPr lang="en-US" sz="2800" dirty="0" smtClean="0">
                <a:solidFill>
                  <a:schemeClr val="bg1"/>
                </a:solidFill>
              </a:rPr>
              <a:t>Data warehouse</a:t>
            </a:r>
            <a:endParaRPr lang="en-US" sz="2800" dirty="0">
              <a:solidFill>
                <a:schemeClr val="bg1"/>
              </a:solidFill>
            </a:endParaRPr>
          </a:p>
        </p:txBody>
      </p:sp>
      <p:sp>
        <p:nvSpPr>
          <p:cNvPr id="32" name="Rounded Rectangle 31"/>
          <p:cNvSpPr/>
          <p:nvPr/>
        </p:nvSpPr>
        <p:spPr>
          <a:xfrm>
            <a:off x="3408560" y="3356993"/>
            <a:ext cx="2351718" cy="936104"/>
          </a:xfrm>
          <a:prstGeom prst="roundRect">
            <a:avLst/>
          </a:prstGeom>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3355733" y="3356992"/>
            <a:ext cx="2445028" cy="954107"/>
          </a:xfrm>
          <a:prstGeom prst="rect">
            <a:avLst/>
          </a:prstGeom>
          <a:noFill/>
        </p:spPr>
        <p:txBody>
          <a:bodyPr wrap="none" rtlCol="0">
            <a:spAutoFit/>
          </a:bodyPr>
          <a:lstStyle/>
          <a:p>
            <a:pPr algn="ctr"/>
            <a:r>
              <a:rPr lang="en-US" sz="2800" dirty="0" smtClean="0">
                <a:solidFill>
                  <a:schemeClr val="bg1"/>
                </a:solidFill>
              </a:rPr>
              <a:t>Visual Analytics</a:t>
            </a:r>
            <a:br>
              <a:rPr lang="en-US" sz="2800" dirty="0" smtClean="0">
                <a:solidFill>
                  <a:schemeClr val="bg1"/>
                </a:solidFill>
              </a:rPr>
            </a:br>
            <a:r>
              <a:rPr lang="en-US" sz="2800" dirty="0" smtClean="0">
                <a:solidFill>
                  <a:schemeClr val="bg1"/>
                </a:solidFill>
              </a:rPr>
              <a:t>application</a:t>
            </a:r>
            <a:endParaRPr lang="en-US" sz="2800" dirty="0">
              <a:solidFill>
                <a:schemeClr val="bg1"/>
              </a:solidFill>
            </a:endParaRPr>
          </a:p>
        </p:txBody>
      </p:sp>
      <p:cxnSp>
        <p:nvCxnSpPr>
          <p:cNvPr id="34" name="Straight Arrow Connector 33"/>
          <p:cNvCxnSpPr>
            <a:stCxn id="17" idx="3"/>
            <a:endCxn id="32" idx="0"/>
          </p:cNvCxnSpPr>
          <p:nvPr/>
        </p:nvCxnSpPr>
        <p:spPr>
          <a:xfrm>
            <a:off x="4558224" y="2752685"/>
            <a:ext cx="26195" cy="604308"/>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52797" y="5252376"/>
            <a:ext cx="1658652" cy="696904"/>
          </a:xfrm>
          <a:prstGeom prst="rect">
            <a:avLst/>
          </a:prstGeom>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899885" y="5252376"/>
            <a:ext cx="1364476" cy="523220"/>
          </a:xfrm>
          <a:prstGeom prst="rect">
            <a:avLst/>
          </a:prstGeom>
          <a:noFill/>
        </p:spPr>
        <p:txBody>
          <a:bodyPr wrap="none" rtlCol="0">
            <a:spAutoFit/>
          </a:bodyPr>
          <a:lstStyle/>
          <a:p>
            <a:pPr algn="ctr"/>
            <a:r>
              <a:rPr lang="en-US" sz="2800" dirty="0" smtClean="0">
                <a:solidFill>
                  <a:schemeClr val="bg1"/>
                </a:solidFill>
              </a:rPr>
              <a:t>Graphs</a:t>
            </a:r>
            <a:endParaRPr lang="en-US" sz="2800" dirty="0">
              <a:solidFill>
                <a:schemeClr val="bg1"/>
              </a:solidFill>
            </a:endParaRPr>
          </a:p>
        </p:txBody>
      </p:sp>
      <p:sp>
        <p:nvSpPr>
          <p:cNvPr id="40" name="Rectangle 39"/>
          <p:cNvSpPr/>
          <p:nvPr/>
        </p:nvSpPr>
        <p:spPr>
          <a:xfrm>
            <a:off x="2720834" y="5252376"/>
            <a:ext cx="1658652" cy="696904"/>
          </a:xfrm>
          <a:prstGeom prst="rect">
            <a:avLst/>
          </a:prstGeom>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2917616" y="5252376"/>
            <a:ext cx="1265091" cy="523220"/>
          </a:xfrm>
          <a:prstGeom prst="rect">
            <a:avLst/>
          </a:prstGeom>
          <a:noFill/>
        </p:spPr>
        <p:txBody>
          <a:bodyPr wrap="none" rtlCol="0">
            <a:spAutoFit/>
          </a:bodyPr>
          <a:lstStyle/>
          <a:p>
            <a:pPr algn="ctr"/>
            <a:r>
              <a:rPr lang="en-US" sz="2800" dirty="0" smtClean="0">
                <a:solidFill>
                  <a:schemeClr val="bg1"/>
                </a:solidFill>
              </a:rPr>
              <a:t>Tables</a:t>
            </a:r>
            <a:endParaRPr lang="en-US" sz="2800" dirty="0">
              <a:solidFill>
                <a:schemeClr val="bg1"/>
              </a:solidFill>
            </a:endParaRPr>
          </a:p>
        </p:txBody>
      </p:sp>
      <p:sp>
        <p:nvSpPr>
          <p:cNvPr id="42" name="Rectangle 41"/>
          <p:cNvSpPr/>
          <p:nvPr/>
        </p:nvSpPr>
        <p:spPr>
          <a:xfrm>
            <a:off x="6735000" y="5252376"/>
            <a:ext cx="1658652" cy="696904"/>
          </a:xfrm>
          <a:prstGeom prst="rect">
            <a:avLst/>
          </a:prstGeom>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6862853" y="5252376"/>
            <a:ext cx="1402948" cy="523220"/>
          </a:xfrm>
          <a:prstGeom prst="rect">
            <a:avLst/>
          </a:prstGeom>
          <a:noFill/>
        </p:spPr>
        <p:txBody>
          <a:bodyPr wrap="none" rtlCol="0">
            <a:spAutoFit/>
          </a:bodyPr>
          <a:lstStyle/>
          <a:p>
            <a:pPr algn="ctr"/>
            <a:r>
              <a:rPr lang="en-US" sz="2800" dirty="0" smtClean="0">
                <a:solidFill>
                  <a:schemeClr val="bg1"/>
                </a:solidFill>
              </a:rPr>
              <a:t>Exports</a:t>
            </a:r>
            <a:endParaRPr lang="en-US" sz="2800" dirty="0">
              <a:solidFill>
                <a:schemeClr val="bg1"/>
              </a:solidFill>
            </a:endParaRPr>
          </a:p>
        </p:txBody>
      </p:sp>
      <p:sp>
        <p:nvSpPr>
          <p:cNvPr id="44" name="Rectangle 43"/>
          <p:cNvSpPr/>
          <p:nvPr/>
        </p:nvSpPr>
        <p:spPr>
          <a:xfrm>
            <a:off x="4740496" y="5252376"/>
            <a:ext cx="1658652" cy="696904"/>
          </a:xfrm>
          <a:prstGeom prst="rect">
            <a:avLst/>
          </a:prstGeom>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4847509" y="5252376"/>
            <a:ext cx="1444627" cy="523220"/>
          </a:xfrm>
          <a:prstGeom prst="rect">
            <a:avLst/>
          </a:prstGeom>
          <a:noFill/>
        </p:spPr>
        <p:txBody>
          <a:bodyPr wrap="none" rtlCol="0">
            <a:spAutoFit/>
          </a:bodyPr>
          <a:lstStyle/>
          <a:p>
            <a:pPr algn="ctr"/>
            <a:r>
              <a:rPr lang="en-US" sz="2800" dirty="0" smtClean="0">
                <a:solidFill>
                  <a:schemeClr val="bg1"/>
                </a:solidFill>
              </a:rPr>
              <a:t>Reports</a:t>
            </a:r>
            <a:endParaRPr lang="en-US" sz="2800" dirty="0">
              <a:solidFill>
                <a:schemeClr val="bg1"/>
              </a:solidFill>
            </a:endParaRPr>
          </a:p>
        </p:txBody>
      </p:sp>
      <p:cxnSp>
        <p:nvCxnSpPr>
          <p:cNvPr id="29" name="Straight Arrow Connector 28"/>
          <p:cNvCxnSpPr>
            <a:stCxn id="32" idx="2"/>
            <a:endCxn id="39" idx="0"/>
          </p:cNvCxnSpPr>
          <p:nvPr/>
        </p:nvCxnSpPr>
        <p:spPr>
          <a:xfrm flipH="1">
            <a:off x="1582123" y="4293097"/>
            <a:ext cx="3002296" cy="959279"/>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2" idx="2"/>
            <a:endCxn id="40" idx="0"/>
          </p:cNvCxnSpPr>
          <p:nvPr/>
        </p:nvCxnSpPr>
        <p:spPr>
          <a:xfrm flipH="1">
            <a:off x="3550160" y="4293097"/>
            <a:ext cx="1034259" cy="959279"/>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2" idx="2"/>
            <a:endCxn id="45" idx="0"/>
          </p:cNvCxnSpPr>
          <p:nvPr/>
        </p:nvCxnSpPr>
        <p:spPr>
          <a:xfrm>
            <a:off x="4584419" y="4293097"/>
            <a:ext cx="985404" cy="959279"/>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32" idx="2"/>
            <a:endCxn id="42" idx="0"/>
          </p:cNvCxnSpPr>
          <p:nvPr/>
        </p:nvCxnSpPr>
        <p:spPr>
          <a:xfrm>
            <a:off x="4584419" y="4293097"/>
            <a:ext cx="2979907" cy="959279"/>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21" name="Flowchart: Magnetic Disk 20"/>
          <p:cNvSpPr/>
          <p:nvPr/>
        </p:nvSpPr>
        <p:spPr>
          <a:xfrm>
            <a:off x="6794537" y="2996952"/>
            <a:ext cx="2097943" cy="1652337"/>
          </a:xfrm>
          <a:prstGeom prst="flowChartMagneticDisk">
            <a:avLst/>
          </a:prstGeom>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038201" y="3078450"/>
            <a:ext cx="1572995" cy="1384995"/>
          </a:xfrm>
          <a:prstGeom prst="rect">
            <a:avLst/>
          </a:prstGeom>
          <a:noFill/>
        </p:spPr>
        <p:txBody>
          <a:bodyPr wrap="none" rtlCol="0">
            <a:spAutoFit/>
          </a:bodyPr>
          <a:lstStyle/>
          <a:p>
            <a:pPr algn="ctr"/>
            <a:r>
              <a:rPr lang="en-US" sz="2800" dirty="0">
                <a:solidFill>
                  <a:schemeClr val="bg1"/>
                </a:solidFill>
              </a:rPr>
              <a:t>VA </a:t>
            </a:r>
            <a:r>
              <a:rPr lang="en-US" sz="2800" dirty="0" smtClean="0">
                <a:solidFill>
                  <a:schemeClr val="bg1"/>
                </a:solidFill>
              </a:rPr>
              <a:t>app</a:t>
            </a:r>
            <a:endParaRPr lang="en-US" sz="2800" dirty="0">
              <a:solidFill>
                <a:schemeClr val="bg1"/>
              </a:solidFill>
            </a:endParaRPr>
          </a:p>
          <a:p>
            <a:pPr algn="ctr"/>
            <a:r>
              <a:rPr lang="en-US" sz="2800" dirty="0" smtClean="0">
                <a:solidFill>
                  <a:schemeClr val="bg1"/>
                </a:solidFill>
              </a:rPr>
              <a:t>Summary</a:t>
            </a:r>
            <a:br>
              <a:rPr lang="en-US" sz="2800" dirty="0" smtClean="0">
                <a:solidFill>
                  <a:schemeClr val="bg1"/>
                </a:solidFill>
              </a:rPr>
            </a:br>
            <a:r>
              <a:rPr lang="en-US" sz="2800" dirty="0" smtClean="0">
                <a:solidFill>
                  <a:schemeClr val="bg1"/>
                </a:solidFill>
              </a:rPr>
              <a:t>data</a:t>
            </a:r>
            <a:endParaRPr lang="en-US" sz="2800" dirty="0">
              <a:solidFill>
                <a:schemeClr val="bg1"/>
              </a:solidFill>
            </a:endParaRPr>
          </a:p>
        </p:txBody>
      </p:sp>
      <p:cxnSp>
        <p:nvCxnSpPr>
          <p:cNvPr id="23" name="Straight Arrow Connector 22"/>
          <p:cNvCxnSpPr>
            <a:stCxn id="21" idx="2"/>
            <a:endCxn id="32" idx="3"/>
          </p:cNvCxnSpPr>
          <p:nvPr/>
        </p:nvCxnSpPr>
        <p:spPr>
          <a:xfrm flipH="1">
            <a:off x="5760278" y="3823121"/>
            <a:ext cx="1034259" cy="1924"/>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26" name="Flowchart: Magnetic Disk 25"/>
          <p:cNvSpPr/>
          <p:nvPr/>
        </p:nvSpPr>
        <p:spPr>
          <a:xfrm>
            <a:off x="400723" y="3000799"/>
            <a:ext cx="2097943" cy="1652337"/>
          </a:xfrm>
          <a:prstGeom prst="flowChartMagneticDisk">
            <a:avLst/>
          </a:prstGeom>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371868" y="3072814"/>
            <a:ext cx="2165979" cy="1384995"/>
          </a:xfrm>
          <a:prstGeom prst="rect">
            <a:avLst/>
          </a:prstGeom>
          <a:noFill/>
        </p:spPr>
        <p:txBody>
          <a:bodyPr wrap="none" rtlCol="0">
            <a:spAutoFit/>
          </a:bodyPr>
          <a:lstStyle/>
          <a:p>
            <a:pPr algn="ctr"/>
            <a:r>
              <a:rPr lang="en-US" sz="2800" dirty="0">
                <a:solidFill>
                  <a:schemeClr val="bg1"/>
                </a:solidFill>
              </a:rPr>
              <a:t>VA </a:t>
            </a:r>
            <a:r>
              <a:rPr lang="en-US" sz="2800" dirty="0" smtClean="0">
                <a:solidFill>
                  <a:schemeClr val="bg1"/>
                </a:solidFill>
              </a:rPr>
              <a:t>app</a:t>
            </a:r>
            <a:endParaRPr lang="en-US" sz="2800" dirty="0">
              <a:solidFill>
                <a:schemeClr val="bg1"/>
              </a:solidFill>
            </a:endParaRPr>
          </a:p>
          <a:p>
            <a:pPr algn="ctr"/>
            <a:r>
              <a:rPr lang="en-US" sz="2800" dirty="0" smtClean="0">
                <a:solidFill>
                  <a:schemeClr val="bg1"/>
                </a:solidFill>
              </a:rPr>
              <a:t>Configuration</a:t>
            </a:r>
            <a:br>
              <a:rPr lang="en-US" sz="2800" dirty="0" smtClean="0">
                <a:solidFill>
                  <a:schemeClr val="bg1"/>
                </a:solidFill>
              </a:rPr>
            </a:br>
            <a:r>
              <a:rPr lang="en-US" sz="2800" dirty="0" smtClean="0">
                <a:solidFill>
                  <a:schemeClr val="bg1"/>
                </a:solidFill>
              </a:rPr>
              <a:t>data</a:t>
            </a:r>
            <a:endParaRPr lang="en-US" sz="2800" dirty="0">
              <a:solidFill>
                <a:schemeClr val="bg1"/>
              </a:solidFill>
            </a:endParaRPr>
          </a:p>
        </p:txBody>
      </p:sp>
      <p:cxnSp>
        <p:nvCxnSpPr>
          <p:cNvPr id="28" name="Straight Arrow Connector 27"/>
          <p:cNvCxnSpPr>
            <a:stCxn id="26" idx="4"/>
            <a:endCxn id="32" idx="1"/>
          </p:cNvCxnSpPr>
          <p:nvPr/>
        </p:nvCxnSpPr>
        <p:spPr>
          <a:xfrm flipV="1">
            <a:off x="2498666" y="3825045"/>
            <a:ext cx="909894" cy="1923"/>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7204567" y="1725808"/>
            <a:ext cx="1487568" cy="802287"/>
          </a:xfrm>
          <a:prstGeom prst="roundRect">
            <a:avLst/>
          </a:prstGeom>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7309153" y="1643088"/>
            <a:ext cx="1256305" cy="954107"/>
          </a:xfrm>
          <a:prstGeom prst="rect">
            <a:avLst/>
          </a:prstGeom>
          <a:noFill/>
        </p:spPr>
        <p:txBody>
          <a:bodyPr wrap="none" rtlCol="0">
            <a:spAutoFit/>
          </a:bodyPr>
          <a:lstStyle/>
          <a:p>
            <a:pPr algn="ctr"/>
            <a:r>
              <a:rPr lang="en-US" sz="2800" dirty="0">
                <a:solidFill>
                  <a:schemeClr val="bg1"/>
                </a:solidFill>
              </a:rPr>
              <a:t>VA app</a:t>
            </a:r>
          </a:p>
          <a:p>
            <a:pPr algn="ctr"/>
            <a:r>
              <a:rPr lang="en-US" sz="2800" dirty="0" smtClean="0">
                <a:solidFill>
                  <a:schemeClr val="bg1"/>
                </a:solidFill>
              </a:rPr>
              <a:t>Update</a:t>
            </a:r>
            <a:endParaRPr lang="en-US" sz="2800" dirty="0">
              <a:solidFill>
                <a:schemeClr val="bg1"/>
              </a:solidFill>
            </a:endParaRPr>
          </a:p>
        </p:txBody>
      </p:sp>
      <p:cxnSp>
        <p:nvCxnSpPr>
          <p:cNvPr id="47" name="Straight Arrow Connector 46"/>
          <p:cNvCxnSpPr>
            <a:stCxn id="17" idx="4"/>
            <a:endCxn id="31" idx="1"/>
          </p:cNvCxnSpPr>
          <p:nvPr/>
        </p:nvCxnSpPr>
        <p:spPr>
          <a:xfrm flipV="1">
            <a:off x="6753726" y="2126952"/>
            <a:ext cx="450841" cy="7629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31" idx="2"/>
            <a:endCxn id="22" idx="0"/>
          </p:cNvCxnSpPr>
          <p:nvPr/>
        </p:nvCxnSpPr>
        <p:spPr>
          <a:xfrm flipH="1">
            <a:off x="7824699" y="2528095"/>
            <a:ext cx="123652" cy="550355"/>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49" name="Oval 48"/>
          <p:cNvSpPr/>
          <p:nvPr/>
        </p:nvSpPr>
        <p:spPr>
          <a:xfrm rot="16200000">
            <a:off x="930495" y="4468015"/>
            <a:ext cx="1296144" cy="224244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0797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1+#ppt_w/2"/>
                                          </p:val>
                                        </p:tav>
                                        <p:tav tm="100000">
                                          <p:val>
                                            <p:strVal val="#ppt_x"/>
                                          </p:val>
                                        </p:tav>
                                      </p:tavLst>
                                    </p:anim>
                                    <p:anim calcmode="lin" valueType="num">
                                      <p:cBhvr additive="base">
                                        <p:cTn id="40"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4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9" grpId="0" animBg="1"/>
      <p:bldP spid="38" grpId="0"/>
      <p:bldP spid="40" grpId="0" animBg="1"/>
      <p:bldP spid="41" grpId="0"/>
      <p:bldP spid="42" grpId="0" animBg="1"/>
      <p:bldP spid="43" grpId="0"/>
      <p:bldP spid="44" grpId="0" animBg="1"/>
      <p:bldP spid="45" grpId="0"/>
      <p:bldP spid="21" grpId="0" animBg="1"/>
      <p:bldP spid="22" grpId="0"/>
      <p:bldP spid="26" grpId="0" animBg="1"/>
      <p:bldP spid="27" grpId="0"/>
      <p:bldP spid="31" grpId="0" animBg="1"/>
      <p:bldP spid="37" grpId="0"/>
      <p:bldP spid="49" grpId="0" animBg="1"/>
      <p:bldP spid="4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23526</TotalTime>
  <Words>7803</Words>
  <Application>Microsoft Office PowerPoint</Application>
  <PresentationFormat>On-screen Show (4:3)</PresentationFormat>
  <Paragraphs>907</Paragraphs>
  <Slides>54</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Comic Sans MS</vt:lpstr>
      <vt:lpstr>Garamond</vt:lpstr>
      <vt:lpstr>Times New Roman</vt:lpstr>
      <vt:lpstr>Wingdings</vt:lpstr>
      <vt:lpstr>Office Theme</vt:lpstr>
      <vt:lpstr>How Visual Analytics adds value to PPDM Datastores</vt:lpstr>
      <vt:lpstr>Yogi Schulz Biography</vt:lpstr>
      <vt:lpstr>Finding PPDM is like Finding Waldo </vt:lpstr>
      <vt:lpstr>Where is PPDM?</vt:lpstr>
      <vt:lpstr>Only the Presentation Layer is visible to end-users</vt:lpstr>
      <vt:lpstr>PPDM Growing Complexity, Growing Value </vt:lpstr>
      <vt:lpstr>PowerPoint Presentation</vt:lpstr>
      <vt:lpstr>Oil &amp; Gas Data Warehouse Context Diagram</vt:lpstr>
      <vt:lpstr>Visual Analytics Application Context Diagram</vt:lpstr>
      <vt:lpstr>Visual Analytics </vt:lpstr>
      <vt:lpstr>Questionable Analysis Goals</vt:lpstr>
      <vt:lpstr>Visual Analytics Definition</vt:lpstr>
      <vt:lpstr>Visual Analytics Goal</vt:lpstr>
      <vt:lpstr>Producing Property Profitability Analysis</vt:lpstr>
      <vt:lpstr>Optimizing Frac Design </vt:lpstr>
      <vt:lpstr>PowerPoint Presentation</vt:lpstr>
      <vt:lpstr>What is well downtime costing your company?</vt:lpstr>
      <vt:lpstr>Daily Production Variance </vt:lpstr>
      <vt:lpstr>PowerPoint Presentation</vt:lpstr>
      <vt:lpstr>Well Type Curve Analysis </vt:lpstr>
      <vt:lpstr>Comparison of Actuals Sales to Estimates</vt:lpstr>
      <vt:lpstr>Recommendations </vt:lpstr>
      <vt:lpstr>Questions &amp; Discussion</vt:lpstr>
      <vt:lpstr>How Visual Analytics adds value to PPDM Datastores</vt:lpstr>
      <vt:lpstr>Bibliography </vt:lpstr>
      <vt:lpstr>Value of Visual Analytics </vt:lpstr>
      <vt:lpstr>Digital Oil Field Survey</vt:lpstr>
      <vt:lpstr>Opportunities from Superior Information Management </vt:lpstr>
      <vt:lpstr>Visual analytics is about: </vt:lpstr>
      <vt:lpstr>PPDM is valuable because: </vt:lpstr>
      <vt:lpstr>What is the difference between visual analytics and business intelligence?</vt:lpstr>
      <vt:lpstr>How do production engineers really produce more oil &amp; gas?</vt:lpstr>
      <vt:lpstr>What is the difference between a data mart and a data warehouse?</vt:lpstr>
      <vt:lpstr>How are data marts linked in a data warehouse?</vt:lpstr>
      <vt:lpstr>Visual Analytics Software Packages Selection Criteria</vt:lpstr>
      <vt:lpstr>Value of Visual Analytics </vt:lpstr>
      <vt:lpstr>Value of Standards </vt:lpstr>
      <vt:lpstr>PowerPoint Presentation</vt:lpstr>
      <vt:lpstr>Duplicate</vt:lpstr>
      <vt:lpstr>PowerPoint Presentation</vt:lpstr>
      <vt:lpstr>How to Write a Resume </vt:lpstr>
      <vt:lpstr>PowerPoint Presentation</vt:lpstr>
      <vt:lpstr>Bulking Up the Data Management Staff </vt:lpstr>
      <vt:lpstr>PowerPoint Presentation</vt:lpstr>
      <vt:lpstr>Making Big Data Actionable  </vt:lpstr>
      <vt:lpstr>Business Value of Analytics Reactive Hindsight vs. Proactive Foresight</vt:lpstr>
      <vt:lpstr>Data Volumes Growing each Year</vt:lpstr>
      <vt:lpstr>PowerPoint Presentation</vt:lpstr>
      <vt:lpstr>PowerPoint Presentation</vt:lpstr>
      <vt:lpstr>PowerPoint Presentation</vt:lpstr>
      <vt:lpstr>PowerPoint Presentation</vt:lpstr>
      <vt:lpstr>Factors in Seismic Data Growth </vt:lpstr>
      <vt:lpstr>PPDM Value Proposition</vt:lpstr>
      <vt:lpstr>About PPDM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Visual Analytics adds value to PPDM Datastores</dc:title>
  <dc:creator>Yogi Schulz</dc:creator>
  <cp:lastModifiedBy>Yogi</cp:lastModifiedBy>
  <cp:revision>755</cp:revision>
  <cp:lastPrinted>2015-09-09T15:56:17Z</cp:lastPrinted>
  <dcterms:created xsi:type="dcterms:W3CDTF">2008-10-29T02:12:28Z</dcterms:created>
  <dcterms:modified xsi:type="dcterms:W3CDTF">2015-09-11T17:38:34Z</dcterms:modified>
</cp:coreProperties>
</file>