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1" r:id="rId4"/>
    <p:sldId id="286" r:id="rId5"/>
    <p:sldId id="275" r:id="rId6"/>
    <p:sldId id="273" r:id="rId7"/>
    <p:sldId id="283" r:id="rId8"/>
    <p:sldId id="281" r:id="rId9"/>
    <p:sldId id="282" r:id="rId10"/>
    <p:sldId id="274" r:id="rId11"/>
    <p:sldId id="277" r:id="rId12"/>
    <p:sldId id="276" r:id="rId13"/>
    <p:sldId id="284" r:id="rId14"/>
    <p:sldId id="285" r:id="rId15"/>
    <p:sldId id="262" r:id="rId16"/>
    <p:sldId id="263" r:id="rId17"/>
    <p:sldId id="264" r:id="rId18"/>
    <p:sldId id="259" r:id="rId19"/>
    <p:sldId id="260" r:id="rId20"/>
    <p:sldId id="270" r:id="rId21"/>
    <p:sldId id="287" r:id="rId22"/>
    <p:sldId id="26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79383" autoAdjust="0"/>
  </p:normalViewPr>
  <p:slideViewPr>
    <p:cSldViewPr showGuides="1">
      <p:cViewPr varScale="1">
        <p:scale>
          <a:sx n="39" d="100"/>
          <a:sy n="39" d="100"/>
        </p:scale>
        <p:origin x="-1488" y="-67"/>
      </p:cViewPr>
      <p:guideLst>
        <p:guide orient="horz" pos="2160"/>
        <p:guide pos="2562"/>
      </p:guideLst>
    </p:cSldViewPr>
  </p:slideViewPr>
  <p:outlineViewPr>
    <p:cViewPr>
      <p:scale>
        <a:sx n="33" d="100"/>
        <a:sy n="33" d="100"/>
      </p:scale>
      <p:origin x="0" y="639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>
        <p:scale>
          <a:sx n="60" d="100"/>
          <a:sy n="60" d="100"/>
        </p:scale>
        <p:origin x="-1814" y="1229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F8E2847C-5D53-441F-8E80-5F7E60B76C20}" type="datetimeFigureOut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415396DE-1AB2-48D9-8CE3-8F346206F4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989842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562E4885-D28B-47C9-B48E-1D1E28790246}" type="datetimeFigureOut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36850" y="0"/>
            <a:ext cx="309721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9053" y="2469342"/>
            <a:ext cx="6499270" cy="6318691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D17F4F8E-242F-4F90-80F7-4229B651482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8418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358775" indent="-358775" algn="l" defTabSz="914400" rtl="0" eaLnBrk="1" latinLnBrk="0" hangingPunct="1">
      <a:buSzPct val="80000"/>
      <a:buFont typeface="Wingdings" pitchFamily="2" charset="2"/>
      <a:buChar char="q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717550" indent="-260350" algn="l" defTabSz="914400" rtl="0" eaLnBrk="1" latinLnBrk="0" hangingPunct="1">
      <a:buFont typeface="Wingdings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65225" indent="-2508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tanaresearch.com/uploadedFiles/The%20Business%20Case%20for%20Master%20Data%20Management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Reference_data" TargetMode="External"/><Relationship Id="rId5" Type="http://schemas.openxmlformats.org/officeDocument/2006/relationships/hyperlink" Target="http://en.wikipedia.org/wiki/Organization" TargetMode="External"/><Relationship Id="rId4" Type="http://schemas.openxmlformats.org/officeDocument/2006/relationships/hyperlink" Target="http://en.wikipedia.org/wiki/Transaction_dat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6850" y="0"/>
            <a:ext cx="3097213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Making the Case for</a:t>
            </a:r>
            <a:r>
              <a:rPr lang="en-CA" baseline="0" dirty="0" smtClean="0"/>
              <a:t> </a:t>
            </a:r>
            <a:r>
              <a:rPr lang="en-CA" dirty="0" smtClean="0"/>
              <a:t>Master Data Management</a:t>
            </a:r>
          </a:p>
          <a:p>
            <a:r>
              <a:rPr lang="en-CA" dirty="0" smtClean="0"/>
              <a:t>My name is Yogi Schulz</a:t>
            </a:r>
          </a:p>
          <a:p>
            <a:r>
              <a:rPr lang="en-CA" dirty="0" smtClean="0"/>
              <a:t>I appreciate the opportunity to share some ideas about effectively communicating and selling the value of MDM programs today at the Gas &amp; Oil Expo and Conference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0C43F0-BAF5-419F-A6A6-53E8BF465705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dirty="0" smtClean="0"/>
              <a:t>MDM Business Benefits – Operational</a:t>
            </a:r>
          </a:p>
          <a:p>
            <a:pPr lvl="1"/>
            <a:r>
              <a:rPr lang="en-CA" dirty="0" smtClean="0"/>
              <a:t>What are the potential benefits MDM offers to oil &amp; gas operations?</a:t>
            </a:r>
          </a:p>
          <a:p>
            <a:pPr lvl="0"/>
            <a:r>
              <a:rPr lang="en-CA" dirty="0" smtClean="0"/>
              <a:t>Increase revenue from ensuring more accurate and complete:</a:t>
            </a:r>
          </a:p>
          <a:p>
            <a:pPr lvl="1"/>
            <a:r>
              <a:rPr lang="en-CA" dirty="0" smtClean="0"/>
              <a:t>Volumetrics</a:t>
            </a:r>
          </a:p>
          <a:p>
            <a:pPr lvl="1"/>
            <a:r>
              <a:rPr lang="en-CA" dirty="0" smtClean="0"/>
              <a:t>Billing of processing fees</a:t>
            </a:r>
          </a:p>
          <a:p>
            <a:pPr lvl="1"/>
            <a:r>
              <a:rPr lang="en-CA" dirty="0" smtClean="0"/>
              <a:t>Joint venture invoices</a:t>
            </a:r>
          </a:p>
          <a:p>
            <a:pPr lvl="0"/>
            <a:r>
              <a:rPr lang="en-CA" dirty="0" smtClean="0"/>
              <a:t>Improve operational efficiency</a:t>
            </a:r>
            <a:r>
              <a:rPr lang="en-CA" baseline="0" dirty="0" smtClean="0"/>
              <a:t> b</a:t>
            </a:r>
            <a:r>
              <a:rPr lang="en-CA" dirty="0" smtClean="0"/>
              <a:t>y: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Ensuring more accurate and complete c</a:t>
            </a:r>
            <a:r>
              <a:rPr lang="en-CA" sz="1400" dirty="0" smtClean="0"/>
              <a:t>ost data</a:t>
            </a:r>
          </a:p>
          <a:p>
            <a:pPr lvl="1"/>
            <a:r>
              <a:rPr lang="en-CA" dirty="0" smtClean="0"/>
              <a:t>Streamlining business processes</a:t>
            </a:r>
          </a:p>
          <a:p>
            <a:pPr lvl="1"/>
            <a:r>
              <a:rPr lang="en-CA" dirty="0" smtClean="0"/>
              <a:t>Improving data quality</a:t>
            </a:r>
          </a:p>
          <a:p>
            <a:pPr lvl="0"/>
            <a:r>
              <a:rPr lang="en-CA" dirty="0"/>
              <a:t>I</a:t>
            </a:r>
            <a:r>
              <a:rPr lang="en-CA" dirty="0" smtClean="0"/>
              <a:t>ncrease regulatory compliance </a:t>
            </a:r>
            <a:r>
              <a:rPr lang="en-CA" baseline="0" dirty="0" smtClean="0"/>
              <a:t>b</a:t>
            </a:r>
            <a:r>
              <a:rPr lang="en-CA" dirty="0" smtClean="0"/>
              <a:t>y:</a:t>
            </a:r>
          </a:p>
          <a:p>
            <a:pPr lvl="1"/>
            <a:r>
              <a:rPr lang="en-CA" dirty="0" smtClean="0"/>
              <a:t>Improving consistency of data collection</a:t>
            </a:r>
          </a:p>
          <a:p>
            <a:pPr lvl="1"/>
            <a:r>
              <a:rPr lang="en-CA" dirty="0" smtClean="0"/>
              <a:t>Improving reporting data quality</a:t>
            </a:r>
          </a:p>
          <a:p>
            <a:pPr lvl="0"/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F27A77-43B1-4EC9-95DF-A70B8CC79B6D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310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MDM Business Benefits – Strategic</a:t>
            </a:r>
          </a:p>
          <a:p>
            <a:pPr lvl="1"/>
            <a:r>
              <a:rPr lang="en-CA" dirty="0" smtClean="0"/>
              <a:t>What are the strategic benefits MDM offers to oil &amp; gas companies?</a:t>
            </a:r>
          </a:p>
          <a:p>
            <a:r>
              <a:rPr lang="en-CA" dirty="0" smtClean="0"/>
              <a:t>Improve organization agility</a:t>
            </a:r>
          </a:p>
          <a:p>
            <a:pPr lvl="1"/>
            <a:r>
              <a:rPr lang="en-CA" dirty="0" smtClean="0"/>
              <a:t>Improve an organization's ability to rapidly adjust to changes in the business environment </a:t>
            </a:r>
          </a:p>
          <a:p>
            <a:pPr lvl="1"/>
            <a:r>
              <a:rPr lang="en-CA" dirty="0" smtClean="0"/>
              <a:t>MDM contribution is providing rapid access to the impact analysis data</a:t>
            </a:r>
          </a:p>
          <a:p>
            <a:pPr lvl="1"/>
            <a:r>
              <a:rPr lang="en-CA" dirty="0" smtClean="0"/>
              <a:t>For example, the abolition of royalty trusts, increases in crown royalties, rapid decreases in the market price of natural gas, increases in the market price of crude oil</a:t>
            </a:r>
          </a:p>
          <a:p>
            <a:pPr lvl="1"/>
            <a:r>
              <a:rPr lang="en-CA" dirty="0" smtClean="0"/>
              <a:t>For example, improvements in drilling and completion technology that have produced extended reach horizontal wells together with multi-stage, high volume fracing</a:t>
            </a:r>
          </a:p>
          <a:p>
            <a:r>
              <a:rPr lang="en-CA" dirty="0" smtClean="0"/>
              <a:t>Improve decision making </a:t>
            </a:r>
          </a:p>
          <a:p>
            <a:pPr lvl="1"/>
            <a:r>
              <a:rPr lang="en-CA" dirty="0"/>
              <a:t>Improve decision making </a:t>
            </a:r>
            <a:r>
              <a:rPr lang="en-CA" dirty="0" smtClean="0"/>
              <a:t>and reduce the risk of costly mistakes</a:t>
            </a:r>
            <a:endParaRPr lang="en-CA" dirty="0"/>
          </a:p>
          <a:p>
            <a:pPr lvl="1"/>
            <a:r>
              <a:rPr lang="en-CA" dirty="0"/>
              <a:t>MDM contribution is </a:t>
            </a:r>
            <a:r>
              <a:rPr lang="en-CA" dirty="0" smtClean="0"/>
              <a:t>Enabling data quality improvements and Simplifying data integration</a:t>
            </a:r>
          </a:p>
          <a:p>
            <a:pPr lvl="1"/>
            <a:r>
              <a:rPr lang="en-CA" dirty="0" smtClean="0"/>
              <a:t>For example, evaluating the production potential of a mineral rights </a:t>
            </a:r>
            <a:r>
              <a:rPr lang="en-CA" dirty="0"/>
              <a:t>posting </a:t>
            </a:r>
            <a:r>
              <a:rPr lang="en-CA" dirty="0" smtClean="0"/>
              <a:t>in advance of a land sale</a:t>
            </a:r>
          </a:p>
          <a:p>
            <a:r>
              <a:rPr lang="en-CA" dirty="0" smtClean="0"/>
              <a:t>Better, cleaner data enables business initiatives such as:</a:t>
            </a:r>
          </a:p>
          <a:p>
            <a:pPr lvl="1"/>
            <a:r>
              <a:rPr lang="en-CA" dirty="0" smtClean="0"/>
              <a:t>Mergers and acquisitions support to build the optimum asset mix</a:t>
            </a:r>
          </a:p>
          <a:p>
            <a:pPr lvl="1"/>
            <a:r>
              <a:rPr lang="en-CA" dirty="0" smtClean="0"/>
              <a:t>Customer relationship management to attract and retain the preferred potential partners</a:t>
            </a:r>
          </a:p>
          <a:p>
            <a:pPr lvl="1"/>
            <a:r>
              <a:rPr lang="en-CA" dirty="0" smtClean="0"/>
              <a:t>Employee relationship management to attract and retain the right talent</a:t>
            </a:r>
          </a:p>
          <a:p>
            <a:pPr lvl="1"/>
            <a:r>
              <a:rPr lang="en-CA" dirty="0" smtClean="0"/>
              <a:t>Target marketing to potential investors</a:t>
            </a:r>
          </a:p>
          <a:p>
            <a:pPr lvl="1"/>
            <a:r>
              <a:rPr lang="en-CA" dirty="0" smtClean="0"/>
              <a:t>Supply chain optimization by building better relationships with the right suppliers of engineering services</a:t>
            </a:r>
          </a:p>
          <a:p>
            <a:r>
              <a:rPr lang="en-CA" dirty="0" smtClean="0"/>
              <a:t>Accelerate cycle times</a:t>
            </a:r>
          </a:p>
          <a:p>
            <a:pPr lvl="1"/>
            <a:r>
              <a:rPr lang="en-CA" dirty="0" smtClean="0"/>
              <a:t>Whenever we accelerate </a:t>
            </a:r>
            <a:r>
              <a:rPr lang="en-CA" dirty="0"/>
              <a:t>cycle </a:t>
            </a:r>
            <a:r>
              <a:rPr lang="en-CA" dirty="0" smtClean="0"/>
              <a:t>times of business process, we reduce costs and improve returns on investment</a:t>
            </a:r>
            <a:endParaRPr lang="en-CA" dirty="0"/>
          </a:p>
          <a:p>
            <a:pPr lvl="1"/>
            <a:r>
              <a:rPr lang="en-CA" dirty="0"/>
              <a:t>MDM contribution is </a:t>
            </a:r>
            <a:r>
              <a:rPr lang="en-CA" dirty="0" smtClean="0"/>
              <a:t>Strengthening data accessibility</a:t>
            </a:r>
          </a:p>
          <a:p>
            <a:pPr lvl="1"/>
            <a:r>
              <a:rPr lang="en-CA" dirty="0"/>
              <a:t>For example</a:t>
            </a:r>
            <a:r>
              <a:rPr lang="en-CA" dirty="0" smtClean="0"/>
              <a:t>, making component availability and cost data easily available to engineers designing a new production facility</a:t>
            </a:r>
          </a:p>
          <a:p>
            <a:pPr lvl="0"/>
            <a:endParaRPr lang="en-CA" dirty="0" smtClean="0"/>
          </a:p>
          <a:p>
            <a:pPr lvl="0"/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1A0C4A-4DF1-4715-B060-51B4A4FB72F8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822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MDM Technical Benefits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What are the technical benefits MDM offers to oil &amp; gas companies?</a:t>
            </a:r>
          </a:p>
          <a:p>
            <a:pPr lvl="1"/>
            <a:r>
              <a:rPr lang="en-CA" dirty="0" smtClean="0"/>
              <a:t>I’m including them more for completeness; these benefits should not be discussed when selling the MDM program because they don’t resonate with senior executives</a:t>
            </a:r>
          </a:p>
          <a:p>
            <a:r>
              <a:rPr lang="en-CA" dirty="0" smtClean="0"/>
              <a:t>Reduce the cost and complexity of business processes that use master data through:</a:t>
            </a:r>
          </a:p>
          <a:p>
            <a:pPr lvl="1"/>
            <a:r>
              <a:rPr lang="en-CA" dirty="0" smtClean="0"/>
              <a:t>Less data duplication</a:t>
            </a:r>
          </a:p>
          <a:p>
            <a:pPr lvl="1"/>
            <a:r>
              <a:rPr lang="en-CA" dirty="0" smtClean="0"/>
              <a:t>Higher data quality; meaning accuracy &amp; completeness, integrity, consistency</a:t>
            </a:r>
          </a:p>
          <a:p>
            <a:pPr lvl="1"/>
            <a:r>
              <a:rPr lang="en-CA" dirty="0" smtClean="0"/>
              <a:t>Better control over business processes</a:t>
            </a:r>
          </a:p>
          <a:p>
            <a:pPr lvl="1"/>
            <a:r>
              <a:rPr lang="en-CA" dirty="0" smtClean="0"/>
              <a:t>Fewer code clashes</a:t>
            </a:r>
          </a:p>
          <a:p>
            <a:r>
              <a:rPr lang="en-CA" dirty="0" smtClean="0"/>
              <a:t>Improve information management efficiency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Improve the ability to share, consolidate, and analyze business information quickly, both globally and regionally; improves analyst productivity</a:t>
            </a:r>
          </a:p>
          <a:p>
            <a:pPr lvl="1"/>
            <a:r>
              <a:rPr lang="en-CA" dirty="0" smtClean="0"/>
              <a:t>Enable broader and more complex data integration; improves data quality</a:t>
            </a:r>
          </a:p>
          <a:p>
            <a:pPr lvl="1"/>
            <a:r>
              <a:rPr lang="en-CA" dirty="0" smtClean="0"/>
              <a:t>Eliminate redundant data management activities; reduces operating costs</a:t>
            </a:r>
          </a:p>
          <a:p>
            <a:pPr lvl="1"/>
            <a:r>
              <a:rPr lang="en-CA" dirty="0" smtClean="0"/>
              <a:t>Eliminate redundant integration activities; reduces IT costs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Reduce manual translation and analysis to improve repeatability and speed to insight; reduces drudgery and its associated quality lapses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Rapidly assemble new, composite applications</a:t>
            </a:r>
            <a:r>
              <a:rPr lang="en-CA" baseline="0" dirty="0" smtClean="0"/>
              <a:t> </a:t>
            </a:r>
            <a:r>
              <a:rPr lang="en-CA" dirty="0" smtClean="0"/>
              <a:t>that combines the elements of a business activity in a coordinated application and user interface out of accurate master information and reusable business processes; improves application functionality available, reduces IT costs</a:t>
            </a:r>
          </a:p>
          <a:p>
            <a:pPr lvl="1"/>
            <a:endParaRPr lang="en-CA" dirty="0" smtClean="0"/>
          </a:p>
          <a:p>
            <a:pPr lvl="0"/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BACD970-91E2-4CBA-B3ED-79BE14D520C6}" type="datetime1">
              <a:rPr lang="en-US" smtClean="0"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23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9053" y="2164551"/>
            <a:ext cx="6499270" cy="7131849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MDM Program Scoping Themes</a:t>
            </a:r>
          </a:p>
          <a:p>
            <a:pPr lvl="1"/>
            <a:r>
              <a:rPr lang="en-CA" dirty="0" smtClean="0"/>
              <a:t>How</a:t>
            </a:r>
            <a:r>
              <a:rPr lang="en-CA" baseline="0" dirty="0" smtClean="0"/>
              <a:t> do you define an MDM program of multiple releases?  What comes First? What can be or should be deferred to later?</a:t>
            </a:r>
          </a:p>
          <a:p>
            <a:pPr lvl="1"/>
            <a:r>
              <a:rPr lang="en-CA" dirty="0" smtClean="0"/>
              <a:t>I’ve identified four broad themes to use as a framework for scoping your MDM program</a:t>
            </a:r>
          </a:p>
          <a:p>
            <a:pPr lvl="1"/>
            <a:r>
              <a:rPr lang="en-CA" dirty="0" smtClean="0"/>
              <a:t>The idea is to rank the possibilities in each theme as High or Low as it apply to the opportunities within your oil &amp; gas company</a:t>
            </a:r>
          </a:p>
          <a:p>
            <a:pPr lvl="1"/>
            <a:r>
              <a:rPr lang="en-CA" dirty="0" smtClean="0"/>
              <a:t>You should be close enough to your company’s business plan to pick the rankings</a:t>
            </a:r>
          </a:p>
          <a:p>
            <a:pPr lvl="1"/>
            <a:r>
              <a:rPr lang="en-CA" dirty="0" smtClean="0"/>
              <a:t>The rankings become the MDM release plan that you will propose to your project sponsor and steering committee for approval</a:t>
            </a:r>
          </a:p>
          <a:p>
            <a:r>
              <a:rPr lang="en-CA" dirty="0" smtClean="0"/>
              <a:t>Geographic Coverage</a:t>
            </a:r>
          </a:p>
          <a:p>
            <a:pPr lvl="1"/>
            <a:r>
              <a:rPr lang="en-CA" dirty="0" smtClean="0"/>
              <a:t>Geographic Coverage is about the regions of the world for which your MDM datastore will contain data</a:t>
            </a:r>
          </a:p>
          <a:p>
            <a:pPr lvl="1"/>
            <a:r>
              <a:rPr lang="en-CA" dirty="0" smtClean="0"/>
              <a:t>For example, what’s important? North America, Australia, North Sea?</a:t>
            </a:r>
          </a:p>
          <a:p>
            <a:r>
              <a:rPr lang="en-CA" dirty="0" smtClean="0"/>
              <a:t>Reservoir Type Coverage </a:t>
            </a:r>
          </a:p>
          <a:p>
            <a:pPr lvl="1"/>
            <a:r>
              <a:rPr lang="en-CA" dirty="0" smtClean="0"/>
              <a:t>Reservoir Type Coverage is about which reservoir types for which your MDM datastore will contain data</a:t>
            </a:r>
          </a:p>
          <a:p>
            <a:pPr lvl="1"/>
            <a:r>
              <a:rPr lang="en-CA" dirty="0" smtClean="0"/>
              <a:t>Is your MDM more about conventional or unconventional reservoirs?</a:t>
            </a:r>
          </a:p>
          <a:p>
            <a:r>
              <a:rPr lang="en-CA" dirty="0" smtClean="0"/>
              <a:t>Functionality Features</a:t>
            </a:r>
          </a:p>
          <a:p>
            <a:pPr lvl="1"/>
            <a:r>
              <a:rPr lang="en-CA" dirty="0" smtClean="0"/>
              <a:t>Functionality Features are about the capabilities that your MDM datastore will support</a:t>
            </a:r>
          </a:p>
          <a:p>
            <a:pPr lvl="1"/>
            <a:r>
              <a:rPr lang="en-CA" dirty="0" smtClean="0"/>
              <a:t>For example, what’s important? Versioning, reference values, data aggregation?</a:t>
            </a:r>
          </a:p>
          <a:p>
            <a:r>
              <a:rPr lang="en-CA" dirty="0" smtClean="0"/>
              <a:t>Asset Life Cycle Coverage</a:t>
            </a:r>
          </a:p>
          <a:p>
            <a:pPr lvl="1"/>
            <a:r>
              <a:rPr lang="en-CA" dirty="0" smtClean="0"/>
              <a:t>Asset Life Cycle Coverage is about which parts of asset life cycle your MDM datastore will contain data for</a:t>
            </a:r>
          </a:p>
          <a:p>
            <a:pPr lvl="1"/>
            <a:r>
              <a:rPr lang="en-CA" dirty="0" smtClean="0"/>
              <a:t>For example, what’s important? Exploration, drilling, facilities?</a:t>
            </a:r>
          </a:p>
          <a:p>
            <a:pPr lvl="0"/>
            <a:r>
              <a:rPr lang="en-CA" dirty="0" smtClean="0"/>
              <a:t>Alternate Themes</a:t>
            </a:r>
          </a:p>
          <a:p>
            <a:pPr lvl="1"/>
            <a:r>
              <a:rPr lang="en-CA" dirty="0" smtClean="0"/>
              <a:t>I think I’ve chosen</a:t>
            </a:r>
            <a:r>
              <a:rPr lang="en-CA" baseline="0" dirty="0" smtClean="0"/>
              <a:t> themes that fit the characteristics of MDM programs well</a:t>
            </a:r>
          </a:p>
          <a:p>
            <a:pPr lvl="1"/>
            <a:r>
              <a:rPr lang="en-CA" baseline="0" dirty="0" smtClean="0"/>
              <a:t>However, if other themes that slice and dice the world differently and will communicate better within your </a:t>
            </a:r>
            <a:r>
              <a:rPr lang="en-CA" dirty="0" smtClean="0"/>
              <a:t>oil &amp; gas </a:t>
            </a:r>
            <a:r>
              <a:rPr lang="en-CA" baseline="0" dirty="0" smtClean="0"/>
              <a:t>company, then by all means revise the list of themes</a:t>
            </a:r>
            <a:endParaRPr lang="en-CA" dirty="0" smtClean="0"/>
          </a:p>
          <a:p>
            <a:pPr lvl="0"/>
            <a:r>
              <a:rPr lang="en-CA" dirty="0" smtClean="0"/>
              <a:t>Criteria</a:t>
            </a:r>
          </a:p>
          <a:p>
            <a:pPr lvl="1"/>
            <a:r>
              <a:rPr lang="en-CA" dirty="0" smtClean="0"/>
              <a:t>I suggest two</a:t>
            </a:r>
            <a:r>
              <a:rPr lang="en-CA" baseline="0" dirty="0" smtClean="0"/>
              <a:t> major criteria that should influence the rankings</a:t>
            </a:r>
          </a:p>
          <a:p>
            <a:pPr lvl="0"/>
            <a:r>
              <a:rPr lang="en-CA" baseline="0" dirty="0" smtClean="0"/>
              <a:t>Business benefit</a:t>
            </a:r>
          </a:p>
          <a:p>
            <a:pPr lvl="1"/>
            <a:r>
              <a:rPr lang="en-CA" baseline="0" dirty="0" smtClean="0"/>
              <a:t>First is business benefit; clearly some of the topics within the themes have the potential to deliver more business benefit than others</a:t>
            </a:r>
          </a:p>
          <a:p>
            <a:pPr lvl="1"/>
            <a:r>
              <a:rPr lang="en-CA" baseline="0" dirty="0" smtClean="0"/>
              <a:t>For example, the benefits depend on factors including whether the geographic area contains core properties or not</a:t>
            </a:r>
          </a:p>
          <a:p>
            <a:pPr lvl="0"/>
            <a:r>
              <a:rPr lang="en-CA" baseline="0" dirty="0" smtClean="0"/>
              <a:t>Complexity</a:t>
            </a:r>
          </a:p>
          <a:p>
            <a:pPr lvl="1"/>
            <a:r>
              <a:rPr lang="en-CA" baseline="0" dirty="0" smtClean="0"/>
              <a:t>Second is complexity; clearly some functionality themes will be more complex to deliver than others</a:t>
            </a:r>
          </a:p>
          <a:p>
            <a:pPr lvl="1"/>
            <a:r>
              <a:rPr lang="en-CA" baseline="0" dirty="0" smtClean="0"/>
              <a:t>Complexity is influenced by available data volume, how clean the data is, integration issues that must be resolved</a:t>
            </a:r>
          </a:p>
          <a:p>
            <a:pPr lvl="1"/>
            <a:r>
              <a:rPr lang="en-CA" baseline="0" dirty="0" smtClean="0"/>
              <a:t>For example, mature production properties have accumulated much more data than new exploration areas</a:t>
            </a:r>
            <a:endParaRPr lang="en-CA" dirty="0" smtClean="0"/>
          </a:p>
          <a:p>
            <a:r>
              <a:rPr lang="en-CA" dirty="0" smtClean="0"/>
              <a:t>In this way you’ll propose an orderly MDM rollout, you’ll never bite into more than you can confidently deliver and you’ll focus on the highest benefit areas first</a:t>
            </a:r>
          </a:p>
          <a:p>
            <a:r>
              <a:rPr lang="en-CA" dirty="0" smtClean="0"/>
              <a:t>If you want to know more</a:t>
            </a:r>
            <a:r>
              <a:rPr lang="en-CA" baseline="0" dirty="0" smtClean="0"/>
              <a:t> about how to develop a release strategy for MDM, please refer to my presentation on this topic in the bibliography</a:t>
            </a:r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459835-4F82-4104-BFF3-592ED336775E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Positioning MDM for Success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9053" y="2127920"/>
            <a:ext cx="6499270" cy="716848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Selling the MDM Program</a:t>
            </a:r>
          </a:p>
          <a:p>
            <a:pPr lvl="1"/>
            <a:r>
              <a:rPr lang="en-CA" dirty="0" smtClean="0"/>
              <a:t>Like most good ideas, the </a:t>
            </a:r>
            <a:r>
              <a:rPr lang="en-CA" baseline="0" dirty="0" smtClean="0"/>
              <a:t>MDM program </a:t>
            </a:r>
            <a:r>
              <a:rPr lang="en-CA" dirty="0" smtClean="0"/>
              <a:t>must be sold effectively before benefits can be achieved</a:t>
            </a:r>
          </a:p>
          <a:p>
            <a:pPr lvl="1"/>
            <a:r>
              <a:rPr lang="en-CA" dirty="0" smtClean="0"/>
              <a:t>Here</a:t>
            </a:r>
            <a:r>
              <a:rPr lang="en-CA" baseline="0" dirty="0" smtClean="0"/>
              <a:t> are the elements of a superior MDM sales pitch</a:t>
            </a:r>
            <a:endParaRPr lang="en-CA" dirty="0" smtClean="0"/>
          </a:p>
          <a:p>
            <a:r>
              <a:rPr lang="en-CA" dirty="0" smtClean="0"/>
              <a:t>Focus on business benefits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How will the </a:t>
            </a:r>
            <a:r>
              <a:rPr lang="en-CA" baseline="0" dirty="0" smtClean="0"/>
              <a:t>MDM program contribute to revenue?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baseline="0" dirty="0" smtClean="0"/>
              <a:t>For example, better data leads to better interpretations that lead to better development plans that lead to higher revenue</a:t>
            </a:r>
            <a:endParaRPr lang="en-CA" dirty="0" smtClean="0"/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baseline="0" dirty="0" smtClean="0"/>
              <a:t>For example, better data leads to better evaluation of acquisition candidates that leads to avoiding over-priced acquisitions that don’t fit well</a:t>
            </a:r>
            <a:endParaRPr lang="en-CA" dirty="0" smtClean="0"/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How will the </a:t>
            </a:r>
            <a:r>
              <a:rPr lang="en-CA" baseline="0" dirty="0" smtClean="0"/>
              <a:t>MDM program contain costs?</a:t>
            </a:r>
            <a:endParaRPr lang="en-CA" dirty="0" smtClean="0"/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baseline="0" dirty="0" smtClean="0"/>
              <a:t>For example, better data leads to better explorationist productivity that leads to lower finding &amp; development costs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baseline="0" dirty="0" smtClean="0"/>
              <a:t>For example, better data leads to better maps that lead to avoidance of misplaced drilling locations</a:t>
            </a:r>
            <a:endParaRPr lang="en-CA" dirty="0" smtClean="0"/>
          </a:p>
          <a:p>
            <a:r>
              <a:rPr lang="en-CA" dirty="0" smtClean="0"/>
              <a:t>Project sponsor leads the selling</a:t>
            </a:r>
          </a:p>
          <a:p>
            <a:pPr lvl="1"/>
            <a:r>
              <a:rPr lang="en-CA" dirty="0" smtClean="0"/>
              <a:t>The project sponsor presents the recommended </a:t>
            </a:r>
            <a:r>
              <a:rPr lang="en-CA" baseline="0" dirty="0" smtClean="0"/>
              <a:t>MDM program to his or her senior executive peers</a:t>
            </a:r>
          </a:p>
          <a:p>
            <a:pPr lvl="1"/>
            <a:r>
              <a:rPr lang="en-CA" dirty="0" smtClean="0"/>
              <a:t>He or she defends the benefits</a:t>
            </a:r>
          </a:p>
          <a:p>
            <a:pPr lvl="1"/>
            <a:r>
              <a:rPr lang="en-CA" dirty="0" smtClean="0"/>
              <a:t>IT should never lead; that always makes senior management reluctant or suspicious</a:t>
            </a:r>
          </a:p>
          <a:p>
            <a:pPr lvl="1"/>
            <a:r>
              <a:rPr lang="en-CA" dirty="0" smtClean="0"/>
              <a:t>IT should act as coach and cheerleader</a:t>
            </a:r>
          </a:p>
          <a:p>
            <a:r>
              <a:rPr lang="en-CA" dirty="0" smtClean="0"/>
              <a:t>Highlight impacts of recent data quality shortcomings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The project sponsor highlights a recent incident where a data quality shortcoming</a:t>
            </a:r>
            <a:r>
              <a:rPr lang="en-CA" baseline="0" dirty="0" smtClean="0"/>
              <a:t> produced an adverse impact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For</a:t>
            </a:r>
            <a:r>
              <a:rPr lang="en-CA" baseline="0" dirty="0" smtClean="0"/>
              <a:t> example, a rushed evaluation prior to a land sale or a disappointing drilling result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baseline="0" dirty="0" smtClean="0"/>
              <a:t>These examples underscore the importance of taking action on MDM</a:t>
            </a:r>
            <a:endParaRPr lang="en-CA" dirty="0" smtClean="0"/>
          </a:p>
          <a:p>
            <a:r>
              <a:rPr lang="en-CA" dirty="0" smtClean="0"/>
              <a:t>Avoid references to technology</a:t>
            </a:r>
          </a:p>
          <a:p>
            <a:pPr lvl="1"/>
            <a:r>
              <a:rPr lang="en-CA" dirty="0" smtClean="0"/>
              <a:t>Senior executives</a:t>
            </a:r>
            <a:r>
              <a:rPr lang="en-CA" baseline="0" dirty="0" smtClean="0"/>
              <a:t> do not care about the tools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technology </a:t>
            </a:r>
            <a:r>
              <a:rPr lang="en-CA" baseline="0" dirty="0" smtClean="0"/>
              <a:t>you will use to deliver the MDM program</a:t>
            </a:r>
          </a:p>
          <a:p>
            <a:pPr lvl="1"/>
            <a:r>
              <a:rPr lang="en-CA" baseline="0" dirty="0" smtClean="0"/>
              <a:t>For example, stay away from jargon like ETL or star schema or actual product names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lang="en-CA" dirty="0" smtClean="0"/>
              <a:t>Don’t over-promise</a:t>
            </a:r>
          </a:p>
          <a:p>
            <a:pPr lvl="1"/>
            <a:r>
              <a:rPr lang="en-CA" dirty="0" smtClean="0"/>
              <a:t>Typically, MDM programs require</a:t>
            </a:r>
            <a:r>
              <a:rPr lang="en-CA" baseline="0" dirty="0" smtClean="0"/>
              <a:t> multiple years to achieve various goals</a:t>
            </a:r>
          </a:p>
          <a:p>
            <a:pPr lvl="1"/>
            <a:r>
              <a:rPr lang="en-CA" baseline="0" dirty="0" smtClean="0"/>
              <a:t>Sell only the first, most valuable, release of a larger </a:t>
            </a:r>
            <a:r>
              <a:rPr lang="en-CA" dirty="0" smtClean="0"/>
              <a:t>MDM programs </a:t>
            </a:r>
          </a:p>
          <a:p>
            <a:pPr lvl="1"/>
            <a:r>
              <a:rPr lang="en-CA" dirty="0" smtClean="0"/>
              <a:t>Sell subsequent</a:t>
            </a:r>
            <a:r>
              <a:rPr lang="en-CA" baseline="0" dirty="0" smtClean="0"/>
              <a:t> releases later; don’t try to sell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MDM program </a:t>
            </a:r>
            <a:r>
              <a:rPr lang="en-CA" baseline="0" dirty="0" smtClean="0"/>
              <a:t>so large that it panics senior executives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B01DF9-6C66-4B1A-8D9E-8E9744B136AC}" type="datetime1">
              <a:rPr lang="en-US" smtClean="0"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9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Conclusions</a:t>
            </a:r>
          </a:p>
          <a:p>
            <a:r>
              <a:rPr lang="en-CA" dirty="0" smtClean="0"/>
              <a:t>MDM programs offer significant benefits to oil &amp; gas producers</a:t>
            </a:r>
          </a:p>
          <a:p>
            <a:pPr lvl="1"/>
            <a:r>
              <a:rPr lang="en-CA" dirty="0" smtClean="0"/>
              <a:t>MDM contributes to both increasing revenue and to decreasing cost</a:t>
            </a:r>
          </a:p>
          <a:p>
            <a:r>
              <a:rPr lang="en-CA" dirty="0" smtClean="0"/>
              <a:t>MDM programs have been hampered by:</a:t>
            </a:r>
          </a:p>
          <a:p>
            <a:pPr lvl="1"/>
            <a:r>
              <a:rPr lang="en-CA" dirty="0" smtClean="0"/>
              <a:t>Poor business cases</a:t>
            </a:r>
          </a:p>
          <a:p>
            <a:pPr lvl="1"/>
            <a:r>
              <a:rPr lang="en-CA" dirty="0" smtClean="0"/>
              <a:t>Focus on technical benefits</a:t>
            </a:r>
          </a:p>
          <a:p>
            <a:pPr lvl="1"/>
            <a:r>
              <a:rPr lang="en-CA" dirty="0" smtClean="0"/>
              <a:t>Grandiose scope</a:t>
            </a:r>
          </a:p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DA7105F-F8D3-483F-9DEF-B576ED180391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Recommendations</a:t>
            </a:r>
          </a:p>
          <a:p>
            <a:r>
              <a:rPr lang="en-CA" dirty="0" smtClean="0"/>
              <a:t>Create a clear business case</a:t>
            </a:r>
          </a:p>
          <a:p>
            <a:pPr lvl="1"/>
            <a:r>
              <a:rPr lang="en-CA" dirty="0" smtClean="0"/>
              <a:t>Communicate the linkage between MDM and the business value you want to deliver</a:t>
            </a:r>
          </a:p>
          <a:p>
            <a:pPr lvl="1"/>
            <a:r>
              <a:rPr lang="en-CA" dirty="0" smtClean="0"/>
              <a:t>Avoid discussion</a:t>
            </a:r>
            <a:r>
              <a:rPr lang="en-CA" baseline="0" dirty="0" smtClean="0"/>
              <a:t> of the technical approach that will be used to </a:t>
            </a:r>
            <a:r>
              <a:rPr lang="en-CA" dirty="0" smtClean="0"/>
              <a:t>deliver the business value </a:t>
            </a:r>
          </a:p>
          <a:p>
            <a:r>
              <a:rPr lang="en-CA" dirty="0" smtClean="0"/>
              <a:t>Have the project sponsor present the business case</a:t>
            </a:r>
          </a:p>
          <a:p>
            <a:pPr lvl="1"/>
            <a:r>
              <a:rPr lang="en-CA" dirty="0" smtClean="0"/>
              <a:t>The project sponsor must communicate, explain and defend the business value of the MDM program </a:t>
            </a:r>
          </a:p>
          <a:p>
            <a:pPr lvl="1"/>
            <a:r>
              <a:rPr lang="en-CA" dirty="0" smtClean="0"/>
              <a:t>Whenever the IT leadership presents and</a:t>
            </a:r>
            <a:r>
              <a:rPr lang="en-CA" baseline="0" dirty="0" smtClean="0"/>
              <a:t> tries to sell, senior management quickly becomes sceptical and worries that the MDM program is being proposed more for technical benefits they don’t value very much</a:t>
            </a:r>
            <a:endParaRPr lang="en-CA" dirty="0" smtClean="0"/>
          </a:p>
          <a:p>
            <a:r>
              <a:rPr lang="en-CA" dirty="0" smtClean="0"/>
              <a:t>Develop an MDM program of several releases</a:t>
            </a:r>
          </a:p>
          <a:p>
            <a:pPr lvl="1"/>
            <a:r>
              <a:rPr lang="en-CA" dirty="0" smtClean="0"/>
              <a:t>MDM is a large topic for and oil &amp; gas producer because oil &amp; gas companies use huge volumes of data in their</a:t>
            </a:r>
            <a:r>
              <a:rPr lang="en-CA" baseline="0" dirty="0" smtClean="0"/>
              <a:t> business</a:t>
            </a:r>
          </a:p>
          <a:p>
            <a:pPr lvl="1"/>
            <a:r>
              <a:rPr lang="en-CA" baseline="0" dirty="0" smtClean="0"/>
              <a:t>This large volume of data means MDM can not be delivered in one giant leap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Therefore, develop an MDM program of several releases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FEA8C0-FD2F-4776-AAA8-3D1703CEA3AA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Questions &amp;</a:t>
            </a:r>
            <a:r>
              <a:rPr lang="en-CA" baseline="0" dirty="0" smtClean="0"/>
              <a:t> </a:t>
            </a:r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1A2262-8E45-46A4-BB37-FA6DF7944C03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6850" y="0"/>
            <a:ext cx="3097213" cy="232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Making the Case for</a:t>
            </a:r>
            <a:r>
              <a:rPr lang="en-US" sz="1600" baseline="0" dirty="0" smtClean="0"/>
              <a:t> </a:t>
            </a:r>
            <a:r>
              <a:rPr lang="en-US" sz="1600" dirty="0" smtClean="0"/>
              <a:t>Master Data Management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094E5C-C953-4124-969B-7AC11E8648C8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Bibliography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419EC97-79C6-4A02-9AAE-984325709D97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Who am I?</a:t>
            </a:r>
          </a:p>
          <a:p>
            <a:r>
              <a:rPr lang="en-CA" dirty="0" smtClean="0"/>
              <a:t>I’m a partner</a:t>
            </a:r>
            <a:r>
              <a:rPr lang="en-CA" baseline="0" dirty="0" smtClean="0"/>
              <a:t> in </a:t>
            </a:r>
            <a:r>
              <a:rPr lang="en-CA" dirty="0" smtClean="0"/>
              <a:t>Corvelle Consulting</a:t>
            </a:r>
          </a:p>
          <a:p>
            <a:r>
              <a:rPr lang="en-CA" dirty="0" smtClean="0"/>
              <a:t>We offer information technology related management consulting</a:t>
            </a:r>
          </a:p>
          <a:p>
            <a:r>
              <a:rPr lang="en-CA" dirty="0" smtClean="0"/>
              <a:t>We have executed many project management and systems development assignments for our clients</a:t>
            </a:r>
          </a:p>
          <a:p>
            <a:r>
              <a:rPr lang="en-CA" dirty="0" smtClean="0"/>
              <a:t>Many of our clients operate in the upstream oil &amp; gas industry</a:t>
            </a:r>
          </a:p>
          <a:p>
            <a:r>
              <a:rPr lang="en-CA" dirty="0" smtClean="0"/>
              <a:t>I have written many columns for Computing Canada.  These columns have tended to focus on project management and systems development themes.  The audience is composed largely of IT executives and managers</a:t>
            </a:r>
          </a:p>
          <a:p>
            <a:r>
              <a:rPr lang="en-CA" dirty="0" smtClean="0"/>
              <a:t>Two years ago, I began to write columns for the Microsoft web site.  These columns have tended to describe useful responses to IT developments for a general audience of business managers</a:t>
            </a:r>
          </a:p>
          <a:p>
            <a:r>
              <a:rPr lang="en-CA" dirty="0" smtClean="0"/>
              <a:t>I’ve participated in many industry conferences as a presenter:</a:t>
            </a:r>
          </a:p>
          <a:p>
            <a:pPr lvl="1"/>
            <a:r>
              <a:rPr lang="en-CA" dirty="0" smtClean="0"/>
              <a:t>Project World - 4 years</a:t>
            </a:r>
          </a:p>
          <a:p>
            <a:pPr lvl="1"/>
            <a:r>
              <a:rPr lang="en-CA" dirty="0" smtClean="0"/>
              <a:t>CIPS Informatics - 7 years</a:t>
            </a:r>
          </a:p>
          <a:p>
            <a:pPr lvl="1"/>
            <a:r>
              <a:rPr lang="en-CA" dirty="0" smtClean="0"/>
              <a:t>PMI - Information Systems SIG – 2 years</a:t>
            </a:r>
          </a:p>
          <a:p>
            <a:pPr lvl="1"/>
            <a:r>
              <a:rPr lang="en-CA" dirty="0" smtClean="0"/>
              <a:t>Convergence - 4 years</a:t>
            </a:r>
          </a:p>
          <a:p>
            <a:pPr lvl="1"/>
            <a:r>
              <a:rPr lang="en-CA" dirty="0" smtClean="0"/>
              <a:t>Professional Petroleum Data Management Association -</a:t>
            </a:r>
            <a:r>
              <a:rPr lang="en-CA" baseline="0" dirty="0" smtClean="0"/>
              <a:t> </a:t>
            </a:r>
            <a:r>
              <a:rPr lang="en-CA" dirty="0" smtClean="0"/>
              <a:t>PPDM Association - several years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616E7C-6336-4AD1-B690-67787F22A02B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19" name="Slide Image Placeholder 18"/>
          <p:cNvSpPr>
            <a:spLocks noGrp="1" noRot="1" noChangeAspect="1"/>
          </p:cNvSpPr>
          <p:nvPr>
            <p:ph type="sldImg"/>
          </p:nvPr>
        </p:nvSpPr>
        <p:spPr>
          <a:xfrm>
            <a:off x="2736850" y="0"/>
            <a:ext cx="3097213" cy="23241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Bibliography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6DD191-6EC7-4E76-8D6C-F3BB070976D3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MDM Adoption Reasons</a:t>
            </a:r>
          </a:p>
          <a:p>
            <a:r>
              <a:rPr lang="en-CA" dirty="0" smtClean="0"/>
              <a:t>Reduce time spent in reconciling data from disparate sources - 33 percent</a:t>
            </a:r>
          </a:p>
          <a:p>
            <a:r>
              <a:rPr lang="en-CA" dirty="0" smtClean="0"/>
              <a:t>Assign accountability for the quality of information</a:t>
            </a:r>
            <a:r>
              <a:rPr lang="en-CA" baseline="0" dirty="0" smtClean="0"/>
              <a:t> - </a:t>
            </a:r>
            <a:r>
              <a:rPr lang="en-CA" dirty="0" smtClean="0"/>
              <a:t>17 percent</a:t>
            </a:r>
          </a:p>
          <a:p>
            <a:r>
              <a:rPr lang="en-CA" dirty="0" smtClean="0"/>
              <a:t>Unable to determine which spreadsheet had correct data</a:t>
            </a:r>
            <a:r>
              <a:rPr lang="en-CA" baseline="0" dirty="0" smtClean="0"/>
              <a:t> - </a:t>
            </a:r>
            <a:r>
              <a:rPr lang="en-CA" dirty="0" smtClean="0"/>
              <a:t>12 percent </a:t>
            </a:r>
          </a:p>
          <a:p>
            <a:r>
              <a:rPr lang="en-CA" dirty="0" smtClean="0"/>
              <a:t>Respond to rising costs of errors in data</a:t>
            </a:r>
          </a:p>
          <a:p>
            <a:r>
              <a:rPr lang="en-CA" dirty="0" smtClean="0"/>
              <a:t>Taken from:</a:t>
            </a:r>
            <a:r>
              <a:rPr lang="en-CA" baseline="0" dirty="0" smtClean="0"/>
              <a:t> </a:t>
            </a:r>
            <a:r>
              <a:rPr lang="en-CA" dirty="0" smtClean="0"/>
              <a:t>The business case for master data management</a:t>
            </a:r>
          </a:p>
          <a:p>
            <a:pPr lvl="1"/>
            <a:r>
              <a:rPr lang="en-CA" dirty="0" smtClean="0"/>
              <a:t>Mark Smith, January 2007</a:t>
            </a:r>
          </a:p>
          <a:p>
            <a:pPr lvl="1"/>
            <a:r>
              <a:rPr lang="en-CA" dirty="0" smtClean="0">
                <a:hlinkClick r:id="rId3"/>
              </a:rPr>
              <a:t>http://www.ventanaresearch.com/uploadedFiles/The%20Business%20Case%20for%20Master%20Data%20Management.pdf</a:t>
            </a:r>
            <a:endParaRPr lang="en-CA" dirty="0" smtClean="0"/>
          </a:p>
          <a:p>
            <a:endParaRPr lang="en-CA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F6098F-67E2-4813-936D-4CC22E1D462B}" type="datetime1">
              <a:rPr lang="en-US" smtClean="0"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911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9D4FE5-DAEC-40E2-B477-6EBB507698EB}" type="datetime1">
              <a:rPr lang="en-US" smtClean="0"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651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Presentation Outline</a:t>
            </a:r>
          </a:p>
          <a:p>
            <a:r>
              <a:rPr lang="en-CA" dirty="0" smtClean="0"/>
              <a:t>Objectives</a:t>
            </a:r>
          </a:p>
          <a:p>
            <a:pPr lvl="1"/>
            <a:r>
              <a:rPr lang="en-CA" dirty="0" smtClean="0"/>
              <a:t>I’ll start by describing the problem many</a:t>
            </a:r>
            <a:r>
              <a:rPr lang="en-CA" baseline="0" dirty="0" smtClean="0"/>
              <a:t> oil &amp; gas producers face when trying to embark on an MDM program</a:t>
            </a:r>
          </a:p>
          <a:p>
            <a:pPr lvl="1"/>
            <a:r>
              <a:rPr lang="en-CA" baseline="0" dirty="0" smtClean="0"/>
              <a:t>Then I’ll describe </a:t>
            </a:r>
            <a:r>
              <a:rPr lang="en-CA" dirty="0" smtClean="0"/>
              <a:t>two objectives for my presentation</a:t>
            </a:r>
          </a:p>
          <a:p>
            <a:r>
              <a:rPr lang="en-CA" dirty="0" smtClean="0"/>
              <a:t>Value of MDM</a:t>
            </a:r>
          </a:p>
          <a:p>
            <a:pPr lvl="1"/>
            <a:r>
              <a:rPr lang="en-CA" dirty="0" smtClean="0"/>
              <a:t>We’ll look at processes where MDM adds value</a:t>
            </a:r>
          </a:p>
          <a:p>
            <a:r>
              <a:rPr lang="en-CA" dirty="0" smtClean="0"/>
              <a:t>MDM Business Benefits</a:t>
            </a:r>
          </a:p>
          <a:p>
            <a:pPr lvl="1"/>
            <a:r>
              <a:rPr lang="en-CA" dirty="0" smtClean="0"/>
              <a:t>We’ll</a:t>
            </a:r>
            <a:r>
              <a:rPr lang="en-CA" baseline="0" dirty="0" smtClean="0"/>
              <a:t> outline the MDM business benefits that should form part of your business case for your MDM program</a:t>
            </a:r>
            <a:endParaRPr lang="en-CA" dirty="0" smtClean="0"/>
          </a:p>
          <a:p>
            <a:r>
              <a:rPr lang="en-CA" dirty="0" smtClean="0"/>
              <a:t>MDM Program Scoping Themes 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I’ll</a:t>
            </a:r>
            <a:r>
              <a:rPr lang="en-CA" baseline="0" dirty="0" smtClean="0"/>
              <a:t> then describe an approach for designing your MDM program as a series of releases</a:t>
            </a:r>
            <a:endParaRPr lang="en-CA" dirty="0" smtClean="0"/>
          </a:p>
          <a:p>
            <a:r>
              <a:rPr lang="en-CA" dirty="0" smtClean="0"/>
              <a:t>Selling the MDM Program</a:t>
            </a:r>
          </a:p>
          <a:p>
            <a:pPr lvl="1"/>
            <a:r>
              <a:rPr lang="en-CA" dirty="0" smtClean="0"/>
              <a:t>I’ll </a:t>
            </a:r>
            <a:r>
              <a:rPr lang="en-CA" dirty="0"/>
              <a:t>then describe </a:t>
            </a:r>
            <a:r>
              <a:rPr lang="en-CA" dirty="0" smtClean="0"/>
              <a:t>some winning ideas for selling your </a:t>
            </a:r>
            <a:r>
              <a:rPr lang="en-CA" dirty="0"/>
              <a:t>MDM program </a:t>
            </a:r>
            <a:r>
              <a:rPr lang="en-CA" dirty="0" smtClean="0"/>
              <a:t>to senior management</a:t>
            </a:r>
            <a:endParaRPr lang="en-CA" dirty="0"/>
          </a:p>
          <a:p>
            <a:r>
              <a:rPr lang="en-CA" dirty="0" smtClean="0"/>
              <a:t>Conclusions</a:t>
            </a:r>
          </a:p>
          <a:p>
            <a:pPr lvl="1"/>
            <a:r>
              <a:rPr lang="en-CA" dirty="0" smtClean="0"/>
              <a:t>We’ll wrap up with some conclusions &amp; recommendations</a:t>
            </a:r>
          </a:p>
          <a:p>
            <a:pPr lvl="1"/>
            <a:r>
              <a:rPr lang="en-CA" dirty="0" smtClean="0"/>
              <a:t>Feel free to jump in with comments; I prefer to make this time interactive if we can</a:t>
            </a:r>
          </a:p>
          <a:p>
            <a:r>
              <a:rPr lang="en-CA" dirty="0" smtClean="0"/>
              <a:t>Recommendations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4FDB25-7A0F-47F5-9AB5-05B3FBB27E93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Master Data Management Defined</a:t>
            </a:r>
          </a:p>
          <a:p>
            <a:r>
              <a:rPr lang="en-CA" dirty="0" smtClean="0"/>
              <a:t>Master data management as defined in Wikipedia:</a:t>
            </a:r>
          </a:p>
          <a:p>
            <a:pPr lvl="1"/>
            <a:r>
              <a:rPr lang="en-CA" dirty="0" smtClean="0"/>
              <a:t>http://en.wikipedia.org/wiki/Master_data_management</a:t>
            </a:r>
          </a:p>
          <a:p>
            <a:pPr lvl="1"/>
            <a:r>
              <a:rPr lang="en-CA" dirty="0" smtClean="0"/>
              <a:t>In </a:t>
            </a:r>
            <a:r>
              <a:rPr lang="en-CA" dirty="0" smtClean="0">
                <a:hlinkClick r:id="rId3" tooltip="Computing"/>
              </a:rPr>
              <a:t>computing</a:t>
            </a:r>
            <a:r>
              <a:rPr lang="en-CA" dirty="0" smtClean="0"/>
              <a:t>, master data management (MDM) comprises a set of processes and tools that consistently defines and manages the </a:t>
            </a:r>
            <a:r>
              <a:rPr lang="en-CA" dirty="0" smtClean="0">
                <a:hlinkClick r:id="rId4" tooltip="Transaction data"/>
              </a:rPr>
              <a:t>non-transactional data entities</a:t>
            </a:r>
            <a:r>
              <a:rPr lang="en-CA" dirty="0" smtClean="0"/>
              <a:t> of an </a:t>
            </a:r>
            <a:r>
              <a:rPr lang="en-CA" dirty="0" smtClean="0">
                <a:hlinkClick r:id="rId5" tooltip="Organization"/>
              </a:rPr>
              <a:t>organization</a:t>
            </a:r>
            <a:r>
              <a:rPr lang="en-CA" dirty="0" smtClean="0"/>
              <a:t> (which may include </a:t>
            </a:r>
            <a:r>
              <a:rPr lang="en-CA" dirty="0" smtClean="0">
                <a:hlinkClick r:id="rId6" tooltip="Reference data"/>
              </a:rPr>
              <a:t>reference data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Non-transactional means data that’s aggregated a little above the ultimate detail</a:t>
            </a:r>
          </a:p>
          <a:p>
            <a:pPr lvl="1"/>
            <a:r>
              <a:rPr lang="en-CA" dirty="0" smtClean="0"/>
              <a:t>For example, individual flow measurements that are reported to a SCADA system every few seconds or once a minute is transactional data</a:t>
            </a:r>
          </a:p>
          <a:p>
            <a:pPr lvl="1"/>
            <a:r>
              <a:rPr lang="en-CA" dirty="0"/>
              <a:t>Non-transactional </a:t>
            </a:r>
            <a:r>
              <a:rPr lang="en-CA" dirty="0" smtClean="0"/>
              <a:t>data in this example would be the daily production volumes by fluid type</a:t>
            </a:r>
          </a:p>
          <a:p>
            <a:pPr lvl="1"/>
            <a:r>
              <a:rPr lang="en-CA" dirty="0" smtClean="0"/>
              <a:t>MDM has the objective of providing processes for collecting, aggregating, matching, consolidating, quality-assuring, persisting and distributing such data throughout an organization to ensure consistency and control in the ongoing maintenance and application use of this information</a:t>
            </a:r>
          </a:p>
          <a:p>
            <a:r>
              <a:rPr lang="en-CA" dirty="0" smtClean="0"/>
              <a:t>Master data management</a:t>
            </a:r>
          </a:p>
          <a:p>
            <a:pPr lvl="1"/>
            <a:r>
              <a:rPr lang="en-CA" dirty="0" smtClean="0"/>
              <a:t>http://www.executionmih.com/master-data-management/MDM-concept.php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AD354E-04C9-462F-948A-62BD7F853351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5098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600" dirty="0" smtClean="0"/>
              <a:t>Problem</a:t>
            </a:r>
          </a:p>
          <a:p>
            <a:pPr lvl="1"/>
            <a:r>
              <a:rPr lang="en-CA" sz="1400" dirty="0" smtClean="0"/>
              <a:t>MDM offers a huge benefits case for </a:t>
            </a:r>
            <a:r>
              <a:rPr lang="en-CA" dirty="0" smtClean="0"/>
              <a:t>oil &amp; gas producers</a:t>
            </a:r>
          </a:p>
          <a:p>
            <a:pPr lvl="1"/>
            <a:r>
              <a:rPr lang="en-CA" sz="1400" dirty="0" smtClean="0"/>
              <a:t>However, it’s not obvious and </a:t>
            </a:r>
            <a:r>
              <a:rPr lang="en-CA" sz="1400" dirty="0" smtClean="0"/>
              <a:t>it’s challenged </a:t>
            </a:r>
            <a:r>
              <a:rPr lang="en-CA" sz="1400" dirty="0" smtClean="0"/>
              <a:t>by some executives</a:t>
            </a:r>
          </a:p>
          <a:p>
            <a:pPr lvl="0"/>
            <a:r>
              <a:rPr lang="en-CA" dirty="0" smtClean="0"/>
              <a:t>The benefits case for MDM is not well understood</a:t>
            </a:r>
          </a:p>
          <a:p>
            <a:pPr marL="717550" marR="0" lvl="1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dirty="0" smtClean="0"/>
              <a:t>MDM is not widely adopted among oil &amp; gas producers</a:t>
            </a:r>
          </a:p>
          <a:p>
            <a:pPr lvl="1"/>
            <a:r>
              <a:rPr lang="en-CA" dirty="0" smtClean="0"/>
              <a:t>The linkage between poor or uneven data and poor business results is challenged</a:t>
            </a:r>
            <a:r>
              <a:rPr lang="en-CA" baseline="0" dirty="0" smtClean="0"/>
              <a:t> or </a:t>
            </a:r>
            <a:r>
              <a:rPr lang="en-CA" dirty="0" smtClean="0"/>
              <a:t>not understood</a:t>
            </a:r>
            <a:r>
              <a:rPr lang="en-CA" baseline="0" dirty="0" smtClean="0"/>
              <a:t> by </a:t>
            </a:r>
            <a:r>
              <a:rPr lang="en-CA" dirty="0" smtClean="0"/>
              <a:t>senior executives </a:t>
            </a:r>
          </a:p>
          <a:p>
            <a:pPr lvl="1"/>
            <a:r>
              <a:rPr lang="en-CA" dirty="0" smtClean="0"/>
              <a:t>The consequences of poor data can be quite serious for oil &amp; gas producers</a:t>
            </a:r>
          </a:p>
          <a:p>
            <a:pPr lvl="1"/>
            <a:r>
              <a:rPr lang="en-CA" dirty="0" smtClean="0"/>
              <a:t>The consequences can include:</a:t>
            </a:r>
          </a:p>
          <a:p>
            <a:pPr lvl="2"/>
            <a:r>
              <a:rPr lang="en-CA" dirty="0" smtClean="0"/>
              <a:t>significant over-statement of reserves</a:t>
            </a:r>
          </a:p>
          <a:p>
            <a:pPr lvl="2"/>
            <a:r>
              <a:rPr lang="en-CA" dirty="0" smtClean="0"/>
              <a:t>drilling in the wrong spot</a:t>
            </a:r>
          </a:p>
          <a:p>
            <a:pPr lvl="2"/>
            <a:r>
              <a:rPr lang="en-CA" dirty="0" smtClean="0"/>
              <a:t>delusions about the actual % complete of major capital programs</a:t>
            </a:r>
          </a:p>
          <a:p>
            <a:r>
              <a:rPr lang="en-CA" dirty="0" smtClean="0"/>
              <a:t>MDM is not well sold to senior executives at oil &amp; gas producers</a:t>
            </a:r>
          </a:p>
          <a:p>
            <a:pPr lvl="0"/>
            <a:r>
              <a:rPr lang="en-CA" dirty="0" smtClean="0"/>
              <a:t>Sometimes IT and other professionals try to sell MDM based on fairly soft or mushy benefits that don’t resonate with senior executives </a:t>
            </a:r>
          </a:p>
          <a:p>
            <a:pPr lvl="1"/>
            <a:r>
              <a:rPr lang="en-CA" dirty="0" smtClean="0"/>
              <a:t>For example, if you describe the fairly soft benefits of better</a:t>
            </a:r>
            <a:r>
              <a:rPr lang="en-CA" baseline="0" dirty="0" smtClean="0"/>
              <a:t> quality data; </a:t>
            </a:r>
            <a:r>
              <a:rPr lang="en-CA" dirty="0" smtClean="0"/>
              <a:t>senior executives tend to react with “That’s nice but we have much more urgent problems”</a:t>
            </a:r>
          </a:p>
          <a:p>
            <a:r>
              <a:rPr lang="en-CA" dirty="0" smtClean="0"/>
              <a:t>Sometimes IT and other professionals sell MDM based solely on technical benefits</a:t>
            </a:r>
          </a:p>
          <a:p>
            <a:pPr lvl="1"/>
            <a:r>
              <a:rPr lang="en-CA" dirty="0" smtClean="0"/>
              <a:t>These pitches are boring, even frustrating to management</a:t>
            </a:r>
          </a:p>
          <a:p>
            <a:pPr lvl="1"/>
            <a:r>
              <a:rPr lang="en-CA" dirty="0" smtClean="0"/>
              <a:t>Technical benefits do not</a:t>
            </a:r>
            <a:r>
              <a:rPr lang="en-CA" baseline="0" dirty="0" smtClean="0"/>
              <a:t> address the challenges management is wrestling with on a daily basis</a:t>
            </a:r>
          </a:p>
          <a:p>
            <a:pPr lvl="1"/>
            <a:r>
              <a:rPr lang="en-CA" dirty="0" smtClean="0"/>
              <a:t>For example, if you describe the technical details of how you plan to deliver MDM</a:t>
            </a:r>
            <a:r>
              <a:rPr lang="en-CA" baseline="0" dirty="0" smtClean="0"/>
              <a:t>; </a:t>
            </a:r>
            <a:r>
              <a:rPr lang="en-CA" dirty="0" smtClean="0"/>
              <a:t>senior executives tend to react with “That’s so confusing, I don’t believe you can deliver on what you’re saying”</a:t>
            </a:r>
          </a:p>
          <a:p>
            <a:pPr lvl="0"/>
            <a:r>
              <a:rPr lang="en-CA" baseline="0" dirty="0" smtClean="0"/>
              <a:t>Essentially management wants to hear about ideas that increase revenue or decrease costs</a:t>
            </a:r>
          </a:p>
          <a:p>
            <a:pPr lvl="1"/>
            <a:r>
              <a:rPr lang="en-CA" baseline="0" dirty="0" smtClean="0"/>
              <a:t>Ideas with mushy benefits or a lot of IT technical complexity don’t appear to increase revenue or decrease costs</a:t>
            </a:r>
            <a:endParaRPr lang="en-CA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1C0D15-CA70-4B6A-BC5E-8EC1E8ECEADB}" type="datetime1">
              <a:rPr lang="en-US" smtClean="0"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736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Presentation</a:t>
            </a:r>
            <a:r>
              <a:rPr lang="en-CA" baseline="0" dirty="0" smtClean="0"/>
              <a:t> </a:t>
            </a:r>
            <a:r>
              <a:rPr lang="en-CA" dirty="0" smtClean="0"/>
              <a:t>Objectives</a:t>
            </a:r>
          </a:p>
          <a:p>
            <a:pPr lvl="1"/>
            <a:r>
              <a:rPr lang="en-CA" dirty="0" smtClean="0"/>
              <a:t>My presentation today describes how</a:t>
            </a:r>
            <a:r>
              <a:rPr lang="en-CA" baseline="0" dirty="0" smtClean="0"/>
              <a:t> to communicate </a:t>
            </a:r>
            <a:r>
              <a:rPr lang="en-CA" dirty="0" smtClean="0"/>
              <a:t>the value of MDM in terms of business benefits</a:t>
            </a:r>
          </a:p>
          <a:p>
            <a:r>
              <a:rPr lang="en-CA" dirty="0" smtClean="0"/>
              <a:t>I want us to better Understand the business case for an MDM program for upstream oil &amp; gas producers</a:t>
            </a:r>
          </a:p>
          <a:p>
            <a:pPr lvl="1"/>
            <a:r>
              <a:rPr lang="en-CA" dirty="0" smtClean="0"/>
              <a:t>MDM is more valuable for oil &amp; gas companies than for companies in other industries because oil &amp; gas operations are more data-intensive than the operations of </a:t>
            </a:r>
            <a:r>
              <a:rPr lang="en-CA" dirty="0"/>
              <a:t>many </a:t>
            </a:r>
            <a:r>
              <a:rPr lang="en-CA" dirty="0" smtClean="0"/>
              <a:t>other industries</a:t>
            </a:r>
          </a:p>
          <a:p>
            <a:pPr lvl="1"/>
            <a:r>
              <a:rPr lang="en-CA" dirty="0" smtClean="0"/>
              <a:t>For example, what other industries</a:t>
            </a:r>
            <a:r>
              <a:rPr lang="en-CA" baseline="0" dirty="0" smtClean="0"/>
              <a:t> deal with a volume of data that is comparable to the large volumes of seismic data, well log data and documents that are routinely created and accessed in the oil &amp; gas industry?</a:t>
            </a:r>
          </a:p>
          <a:p>
            <a:pPr lvl="1"/>
            <a:r>
              <a:rPr lang="en-CA" baseline="0" dirty="0" smtClean="0"/>
              <a:t>Perhaps satellite imaging produces similar volumes of data, but not much else</a:t>
            </a:r>
          </a:p>
          <a:p>
            <a:pPr lvl="1"/>
            <a:r>
              <a:rPr lang="en-CA" baseline="0" dirty="0" smtClean="0"/>
              <a:t>Medical diagnostic imaging is growing in data volume but it will take a while to catch up to oil &amp; gas data volume</a:t>
            </a:r>
            <a:endParaRPr lang="en-CA" dirty="0" smtClean="0"/>
          </a:p>
          <a:p>
            <a:r>
              <a:rPr lang="en-CA" dirty="0"/>
              <a:t>I want us to Learn </a:t>
            </a:r>
            <a:r>
              <a:rPr lang="en-CA" dirty="0" smtClean="0"/>
              <a:t>how to effectively sell an MDM program to the senior executives at your oil &amp; gas company</a:t>
            </a:r>
          </a:p>
          <a:p>
            <a:pPr lvl="1"/>
            <a:r>
              <a:rPr lang="en-CA" dirty="0" smtClean="0"/>
              <a:t>My presentation today was triggered in part by witnessing too many MDM</a:t>
            </a:r>
            <a:r>
              <a:rPr lang="en-CA" baseline="0" dirty="0" smtClean="0"/>
              <a:t> pitches crash and burn in the executive suite</a:t>
            </a:r>
          </a:p>
          <a:p>
            <a:pPr lvl="1"/>
            <a:r>
              <a:rPr lang="en-CA" baseline="0" dirty="0" smtClean="0"/>
              <a:t>I want to share some ideas for improving the success rate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B769C22-6895-4930-A678-E5C50374C1BD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9053" y="2127920"/>
            <a:ext cx="6499270" cy="666011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Value of MDM</a:t>
            </a:r>
          </a:p>
          <a:p>
            <a:pPr lvl="1"/>
            <a:r>
              <a:rPr lang="en-CA" dirty="0"/>
              <a:t>MDM </a:t>
            </a:r>
            <a:r>
              <a:rPr lang="en-CA" dirty="0" smtClean="0"/>
              <a:t>produces higher quality data</a:t>
            </a:r>
          </a:p>
          <a:p>
            <a:pPr lvl="1"/>
            <a:r>
              <a:rPr lang="en-CA" dirty="0" smtClean="0"/>
              <a:t>Higher quality data creates value for oil &amp; gas producers for decision-making in these areas</a:t>
            </a:r>
          </a:p>
          <a:p>
            <a:r>
              <a:rPr lang="en-CA" dirty="0" smtClean="0"/>
              <a:t>Enable business intelligence applications</a:t>
            </a:r>
          </a:p>
          <a:p>
            <a:pPr lvl="1"/>
            <a:r>
              <a:rPr lang="en-CA" dirty="0" smtClean="0"/>
              <a:t>Business </a:t>
            </a:r>
            <a:r>
              <a:rPr lang="en-CA" dirty="0"/>
              <a:t>intelligence </a:t>
            </a:r>
            <a:r>
              <a:rPr lang="en-CA" dirty="0" smtClean="0"/>
              <a:t>with MDM </a:t>
            </a:r>
            <a:r>
              <a:rPr lang="en-CA" dirty="0"/>
              <a:t>enables </a:t>
            </a:r>
            <a:r>
              <a:rPr lang="en-CA" dirty="0" smtClean="0"/>
              <a:t>oil &amp; gas producers to identify and evaluate opportunities that increase revenue or decrease cost</a:t>
            </a:r>
          </a:p>
          <a:p>
            <a:pPr lvl="1"/>
            <a:r>
              <a:rPr lang="en-CA" dirty="0" smtClean="0"/>
              <a:t>Failure in business intelligence leads to disappointing exploration results, excessive finding &amp; development costs and high operating costs</a:t>
            </a:r>
          </a:p>
          <a:p>
            <a:r>
              <a:rPr lang="en-CA" dirty="0" smtClean="0"/>
              <a:t>Assure single source of truth</a:t>
            </a:r>
          </a:p>
          <a:p>
            <a:pPr lvl="1"/>
            <a:r>
              <a:rPr lang="en-CA" dirty="0" smtClean="0"/>
              <a:t>Single source </a:t>
            </a:r>
            <a:r>
              <a:rPr lang="en-CA" dirty="0"/>
              <a:t>of truth </a:t>
            </a:r>
            <a:r>
              <a:rPr lang="en-CA" dirty="0" smtClean="0"/>
              <a:t>from MDM is essential to understanding the truth of key oil &amp; gas producer measures like reserve additions, production trends, finding &amp; development costs, operating costs</a:t>
            </a:r>
          </a:p>
          <a:p>
            <a:pPr lvl="1"/>
            <a:r>
              <a:rPr lang="en-CA" dirty="0" smtClean="0"/>
              <a:t>Multiple, inconsistent sources of truth lead to embarrassing reports to management, inaccuracies in external reporting and poor decision-making based on low-quality data</a:t>
            </a:r>
          </a:p>
          <a:p>
            <a:r>
              <a:rPr lang="en-CA" dirty="0" smtClean="0"/>
              <a:t>Improve data accessibility</a:t>
            </a:r>
          </a:p>
          <a:p>
            <a:pPr lvl="1"/>
            <a:r>
              <a:rPr lang="en-CA" dirty="0" smtClean="0"/>
              <a:t>Superior data </a:t>
            </a:r>
            <a:r>
              <a:rPr lang="en-CA" dirty="0"/>
              <a:t>accessibility from </a:t>
            </a:r>
            <a:r>
              <a:rPr lang="en-CA" dirty="0" smtClean="0"/>
              <a:t>MDM </a:t>
            </a:r>
            <a:r>
              <a:rPr lang="en-CA" dirty="0"/>
              <a:t>is </a:t>
            </a:r>
            <a:r>
              <a:rPr lang="en-CA" dirty="0" smtClean="0"/>
              <a:t>essential to shifting the time professionals spend on data gathering to more valuable data analysis</a:t>
            </a:r>
          </a:p>
          <a:p>
            <a:pPr lvl="1"/>
            <a:r>
              <a:rPr lang="en-CA" dirty="0" smtClean="0"/>
              <a:t>Inadequate data accessibility</a:t>
            </a:r>
            <a:r>
              <a:rPr lang="en-CA" dirty="0"/>
              <a:t> </a:t>
            </a:r>
            <a:r>
              <a:rPr lang="en-CA" dirty="0" smtClean="0"/>
              <a:t>leads </a:t>
            </a:r>
            <a:r>
              <a:rPr lang="en-CA" dirty="0"/>
              <a:t>to </a:t>
            </a:r>
            <a:r>
              <a:rPr lang="en-CA" dirty="0" smtClean="0"/>
              <a:t>excessive </a:t>
            </a:r>
            <a:r>
              <a:rPr lang="en-CA" dirty="0"/>
              <a:t>finding &amp; development costs</a:t>
            </a:r>
            <a:endParaRPr lang="en-CA" dirty="0" smtClean="0"/>
          </a:p>
          <a:p>
            <a:r>
              <a:rPr lang="en-CA" dirty="0" smtClean="0"/>
              <a:t>Reduce data cleaning and data integrity verification effort </a:t>
            </a:r>
          </a:p>
          <a:p>
            <a:pPr lvl="1"/>
            <a:r>
              <a:rPr lang="en-CA" dirty="0" smtClean="0"/>
              <a:t>First and foremost MDM </a:t>
            </a:r>
            <a:r>
              <a:rPr lang="en-CA" dirty="0"/>
              <a:t>produces higher quality </a:t>
            </a:r>
            <a:r>
              <a:rPr lang="en-CA" dirty="0" smtClean="0"/>
              <a:t>data</a:t>
            </a:r>
            <a:endParaRPr lang="en-CA" dirty="0"/>
          </a:p>
          <a:p>
            <a:pPr lvl="1"/>
            <a:r>
              <a:rPr lang="en-CA" dirty="0" smtClean="0"/>
              <a:t>Less frequently discussed is that MDM reduces the data cleaning and data integrity verification effort that is essential </a:t>
            </a:r>
            <a:r>
              <a:rPr lang="en-CA" dirty="0"/>
              <a:t>to maintaining company </a:t>
            </a:r>
            <a:r>
              <a:rPr lang="en-CA" dirty="0" smtClean="0"/>
              <a:t>commitment to MDM</a:t>
            </a:r>
          </a:p>
          <a:p>
            <a:pPr lvl="1"/>
            <a:r>
              <a:rPr lang="en-CA" dirty="0" smtClean="0"/>
              <a:t>Operating data cleaning without MDM quickly leads to costs that scare stakeholders</a:t>
            </a:r>
          </a:p>
          <a:p>
            <a:pPr lvl="0"/>
            <a:r>
              <a:rPr lang="en-CA" dirty="0" smtClean="0"/>
              <a:t>The problem with these MDM value statements is that none of them directly increase revenue or decrease cost</a:t>
            </a:r>
          </a:p>
          <a:p>
            <a:pPr lvl="0"/>
            <a:r>
              <a:rPr lang="en-CA" dirty="0" smtClean="0"/>
              <a:t>It’s the indirectness of the MDM value </a:t>
            </a:r>
            <a:r>
              <a:rPr lang="en-CA" dirty="0" smtClean="0"/>
              <a:t>proposition </a:t>
            </a:r>
            <a:r>
              <a:rPr lang="en-CA" baseline="0" dirty="0" smtClean="0"/>
              <a:t>that </a:t>
            </a:r>
            <a:r>
              <a:rPr lang="en-CA" baseline="0" dirty="0" smtClean="0"/>
              <a:t>creates much of the difficulty associated with selling MDM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8894B5-4747-48C4-9E94-547B70D7E9F2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230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MDM enables exploration &amp; production opportunity</a:t>
            </a:r>
            <a:r>
              <a:rPr lang="en-CA" baseline="0" dirty="0" smtClean="0"/>
              <a:t> e</a:t>
            </a:r>
            <a:r>
              <a:rPr lang="en-CA" dirty="0" smtClean="0"/>
              <a:t>valuation</a:t>
            </a:r>
          </a:p>
          <a:p>
            <a:pPr lvl="1"/>
            <a:r>
              <a:rPr lang="en-CA" dirty="0" smtClean="0"/>
              <a:t>What causes</a:t>
            </a:r>
            <a:r>
              <a:rPr lang="en-CA" baseline="0" dirty="0" smtClean="0"/>
              <a:t> oil &amp; gas producers to decide to invest in anything, including MDM?</a:t>
            </a:r>
          </a:p>
          <a:p>
            <a:pPr lvl="1"/>
            <a:r>
              <a:rPr lang="en-CA" dirty="0" smtClean="0"/>
              <a:t>O</a:t>
            </a:r>
            <a:r>
              <a:rPr lang="en-CA" baseline="0" dirty="0" smtClean="0"/>
              <a:t>il &amp; gas producers look for o</a:t>
            </a:r>
            <a:r>
              <a:rPr lang="en-CA" dirty="0" smtClean="0"/>
              <a:t>pportunities that produce revenue increases</a:t>
            </a:r>
          </a:p>
          <a:p>
            <a:pPr lvl="1"/>
            <a:r>
              <a:rPr lang="en-CA" dirty="0" smtClean="0"/>
              <a:t>Meaningful revenue increases are typically based on good opportunity</a:t>
            </a:r>
            <a:r>
              <a:rPr lang="en-CA" baseline="0" dirty="0" smtClean="0"/>
              <a:t> data</a:t>
            </a:r>
          </a:p>
          <a:p>
            <a:pPr lvl="1"/>
            <a:r>
              <a:rPr lang="en-CA" baseline="0" dirty="0" smtClean="0"/>
              <a:t>MDM can deliver </a:t>
            </a:r>
            <a:r>
              <a:rPr lang="en-CA" dirty="0" smtClean="0"/>
              <a:t>good opportunity</a:t>
            </a:r>
            <a:r>
              <a:rPr lang="en-CA" baseline="0" dirty="0" smtClean="0"/>
              <a:t> data</a:t>
            </a:r>
          </a:p>
          <a:p>
            <a:r>
              <a:rPr lang="en-CA" dirty="0" smtClean="0"/>
              <a:t>With better MDM, producers can reduce risk:</a:t>
            </a:r>
          </a:p>
          <a:p>
            <a:pPr lvl="1"/>
            <a:r>
              <a:rPr lang="en-CA" dirty="0" smtClean="0"/>
              <a:t>No opportunity is without risk</a:t>
            </a:r>
          </a:p>
          <a:p>
            <a:pPr lvl="1"/>
            <a:r>
              <a:rPr lang="en-CA" dirty="0" smtClean="0"/>
              <a:t>Whenever the quality and reliability of the opportunity</a:t>
            </a:r>
            <a:r>
              <a:rPr lang="en-CA" baseline="0" dirty="0" smtClean="0"/>
              <a:t> </a:t>
            </a:r>
            <a:r>
              <a:rPr lang="en-CA" dirty="0" smtClean="0"/>
              <a:t>data is better, the risk of making a mistake is reduced</a:t>
            </a:r>
          </a:p>
          <a:p>
            <a:pPr lvl="1"/>
            <a:r>
              <a:rPr lang="en-CA" dirty="0" smtClean="0"/>
              <a:t>Mistakes can occur either way:</a:t>
            </a:r>
          </a:p>
          <a:p>
            <a:pPr lvl="1"/>
            <a:r>
              <a:rPr lang="en-CA" dirty="0" smtClean="0"/>
              <a:t>Passing on opportunities that turn into winners for someone else</a:t>
            </a:r>
            <a:r>
              <a:rPr lang="en-CA" baseline="0" dirty="0" smtClean="0"/>
              <a:t> </a:t>
            </a:r>
            <a:endParaRPr lang="en-CA" dirty="0" smtClean="0"/>
          </a:p>
          <a:p>
            <a:pPr lvl="1"/>
            <a:r>
              <a:rPr lang="en-CA" dirty="0" smtClean="0"/>
              <a:t>Underestimating</a:t>
            </a:r>
            <a:r>
              <a:rPr lang="en-CA" baseline="0" dirty="0" smtClean="0"/>
              <a:t> the cost </a:t>
            </a:r>
            <a:r>
              <a:rPr lang="en-CA" dirty="0"/>
              <a:t>of approved development </a:t>
            </a:r>
            <a:r>
              <a:rPr lang="en-CA" dirty="0" smtClean="0"/>
              <a:t>opportunities </a:t>
            </a:r>
            <a:r>
              <a:rPr lang="en-CA" baseline="0" dirty="0" smtClean="0"/>
              <a:t>can turn </a:t>
            </a:r>
            <a:r>
              <a:rPr lang="en-CA" dirty="0" smtClean="0"/>
              <a:t>opportunities</a:t>
            </a:r>
            <a:r>
              <a:rPr lang="en-CA" baseline="0" dirty="0" smtClean="0"/>
              <a:t> into losers</a:t>
            </a:r>
            <a:r>
              <a:rPr lang="en-CA" dirty="0" smtClean="0"/>
              <a:t> </a:t>
            </a:r>
          </a:p>
          <a:p>
            <a:r>
              <a:rPr lang="en-CA" dirty="0" smtClean="0"/>
              <a:t>With better MDM, producers can evaluate more scenarios with</a:t>
            </a:r>
          </a:p>
          <a:p>
            <a:pPr lvl="1"/>
            <a:r>
              <a:rPr lang="en-CA" dirty="0" smtClean="0"/>
              <a:t>Lower risk of creating a misleading, overly optimistic business case</a:t>
            </a:r>
          </a:p>
          <a:p>
            <a:pPr lvl="1"/>
            <a:r>
              <a:rPr lang="en-CA" dirty="0" smtClean="0"/>
              <a:t>Higher efficiency; meaning improved staff productivity</a:t>
            </a:r>
          </a:p>
          <a:p>
            <a:r>
              <a:rPr lang="en-CA" dirty="0" smtClean="0"/>
              <a:t>Consider these scenarios, producing asset acquisition, pool development, well design</a:t>
            </a:r>
          </a:p>
          <a:p>
            <a:r>
              <a:rPr lang="en-CA" dirty="0" smtClean="0"/>
              <a:t>What goes wrong with producing asset acquisition scenarios?</a:t>
            </a:r>
          </a:p>
          <a:p>
            <a:pPr lvl="1"/>
            <a:r>
              <a:rPr lang="en-CA" dirty="0" smtClean="0"/>
              <a:t>Over-estimating remaining reserves</a:t>
            </a:r>
          </a:p>
          <a:p>
            <a:pPr lvl="1"/>
            <a:r>
              <a:rPr lang="en-CA" dirty="0" smtClean="0"/>
              <a:t>Errors in current production volumes</a:t>
            </a:r>
          </a:p>
          <a:p>
            <a:pPr lvl="1"/>
            <a:r>
              <a:rPr lang="en-CA" dirty="0" smtClean="0"/>
              <a:t>Under-estimating operating costs</a:t>
            </a:r>
          </a:p>
          <a:p>
            <a:pPr lvl="1"/>
            <a:r>
              <a:rPr lang="en-CA" dirty="0" smtClean="0"/>
              <a:t>Misunderstanding interest held in undeveloped acreage </a:t>
            </a:r>
          </a:p>
          <a:p>
            <a:pPr lvl="1"/>
            <a:r>
              <a:rPr lang="en-CA" dirty="0" smtClean="0"/>
              <a:t>Under-estimating the abandonment liability</a:t>
            </a:r>
          </a:p>
          <a:p>
            <a:r>
              <a:rPr lang="en-CA" dirty="0" smtClean="0"/>
              <a:t>What goes wrong with pool development scenarios?</a:t>
            </a:r>
          </a:p>
          <a:p>
            <a:pPr lvl="1"/>
            <a:r>
              <a:rPr lang="en-CA" dirty="0" smtClean="0"/>
              <a:t>Inadequate or misleading understanding of porosity, permeability, pay zone depth, reservoir</a:t>
            </a:r>
            <a:r>
              <a:rPr lang="en-CA" baseline="0" dirty="0" smtClean="0"/>
              <a:t> drivers</a:t>
            </a:r>
            <a:endParaRPr lang="en-CA" dirty="0" smtClean="0"/>
          </a:p>
          <a:p>
            <a:pPr lvl="1"/>
            <a:r>
              <a:rPr lang="en-CA" dirty="0"/>
              <a:t>Errors in current </a:t>
            </a:r>
            <a:r>
              <a:rPr lang="en-CA" dirty="0" smtClean="0"/>
              <a:t>production data; often water cut</a:t>
            </a:r>
          </a:p>
          <a:p>
            <a:r>
              <a:rPr lang="en-CA" dirty="0" smtClean="0"/>
              <a:t>What goes wrong with well design scenarios?</a:t>
            </a:r>
          </a:p>
          <a:p>
            <a:pPr lvl="1"/>
            <a:r>
              <a:rPr lang="en-CA" dirty="0" smtClean="0"/>
              <a:t>Inadequate or misleading </a:t>
            </a:r>
            <a:r>
              <a:rPr lang="en-CA" dirty="0"/>
              <a:t>understanding of </a:t>
            </a:r>
            <a:r>
              <a:rPr lang="en-CA" dirty="0" smtClean="0"/>
              <a:t>elevations, formation pressures, types of rock formations</a:t>
            </a:r>
          </a:p>
          <a:p>
            <a:pPr lvl="1"/>
            <a:r>
              <a:rPr lang="en-CA" baseline="0" dirty="0" smtClean="0"/>
              <a:t>Misunderstandings the s</a:t>
            </a:r>
            <a:r>
              <a:rPr lang="en-CA" dirty="0" smtClean="0"/>
              <a:t>urvey</a:t>
            </a:r>
            <a:r>
              <a:rPr lang="en-CA" baseline="0" dirty="0" smtClean="0"/>
              <a:t> system or provincial survey grid of location data</a:t>
            </a:r>
          </a:p>
          <a:p>
            <a:pPr lvl="0"/>
            <a:r>
              <a:rPr lang="en-CA" baseline="0" dirty="0" smtClean="0"/>
              <a:t>Reducing these risks and improving accuracy is the value of MDM</a:t>
            </a:r>
          </a:p>
          <a:p>
            <a:pPr lvl="0"/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C80181-9E8E-42C9-B25A-14598D46DACA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19" name="Slide Image Placeholder 1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7380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MDM enables oil &amp; gas operational effectiveness</a:t>
            </a:r>
          </a:p>
          <a:p>
            <a:pPr lvl="1"/>
            <a:r>
              <a:rPr lang="en-CA" dirty="0" smtClean="0"/>
              <a:t>Operational Effectiveness enables cost reduction</a:t>
            </a:r>
          </a:p>
          <a:p>
            <a:pPr lvl="1"/>
            <a:r>
              <a:rPr lang="en-CA" dirty="0" smtClean="0"/>
              <a:t>Meaningful cost reduction is typically tied to good operational </a:t>
            </a:r>
            <a:r>
              <a:rPr lang="en-CA" baseline="0" dirty="0" smtClean="0"/>
              <a:t>data</a:t>
            </a:r>
          </a:p>
          <a:p>
            <a:pPr lvl="1"/>
            <a:r>
              <a:rPr lang="en-CA" baseline="0" dirty="0" smtClean="0"/>
              <a:t>MDM can deliver </a:t>
            </a:r>
            <a:r>
              <a:rPr lang="en-CA" dirty="0" smtClean="0"/>
              <a:t>good operational </a:t>
            </a:r>
            <a:r>
              <a:rPr lang="en-CA" baseline="0" dirty="0" smtClean="0"/>
              <a:t>data</a:t>
            </a:r>
          </a:p>
          <a:p>
            <a:r>
              <a:rPr lang="en-CA" dirty="0" smtClean="0"/>
              <a:t>With better MDM, producers can achieve greater volumetric accuracy</a:t>
            </a:r>
          </a:p>
          <a:p>
            <a:pPr lvl="1"/>
            <a:r>
              <a:rPr lang="en-CA" dirty="0" smtClean="0"/>
              <a:t>Volumetrics refers to production volume plus directly related data such as production hours, well status</a:t>
            </a:r>
          </a:p>
          <a:p>
            <a:pPr lvl="1"/>
            <a:r>
              <a:rPr lang="en-CA" dirty="0" smtClean="0"/>
              <a:t>Whenever the quality and reliability of the volumetric data is better, the quality of exploitation decisions is improved</a:t>
            </a:r>
          </a:p>
          <a:p>
            <a:pPr lvl="1"/>
            <a:r>
              <a:rPr lang="en-CA" dirty="0" smtClean="0"/>
              <a:t>Conversely mistakes related to development drilling or deferring a waterflood</a:t>
            </a:r>
            <a:r>
              <a:rPr lang="en-CA" baseline="0" dirty="0" smtClean="0"/>
              <a:t> </a:t>
            </a:r>
            <a:r>
              <a:rPr lang="en-CA" dirty="0" smtClean="0"/>
              <a:t>decision are reduced</a:t>
            </a:r>
          </a:p>
          <a:p>
            <a:r>
              <a:rPr lang="en-CA" dirty="0" smtClean="0"/>
              <a:t>With better MDM, producers can improve cost accuracy</a:t>
            </a:r>
          </a:p>
          <a:p>
            <a:pPr lvl="1"/>
            <a:r>
              <a:rPr lang="en-CA" dirty="0" smtClean="0"/>
              <a:t>Whenever the quality and reliability of the cost data is better, the quality of production optimization decisions is improved</a:t>
            </a:r>
          </a:p>
          <a:p>
            <a:pPr lvl="1"/>
            <a:r>
              <a:rPr lang="en-CA" dirty="0" smtClean="0"/>
              <a:t>Conversely, costly mistakes related to deferring work-overs or making a premature shut-in decision are reduced</a:t>
            </a:r>
          </a:p>
          <a:p>
            <a: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lang="en-CA" dirty="0" smtClean="0"/>
              <a:t>With better MDM, producers can improve agreement accuracy</a:t>
            </a:r>
          </a:p>
          <a:p>
            <a:pPr lvl="1"/>
            <a:r>
              <a:rPr lang="en-CA" dirty="0" smtClean="0"/>
              <a:t>Whenever the quality and reliability of the agreement data is better, the quality of acquisition and divestiture decisions is improved</a:t>
            </a:r>
          </a:p>
          <a:p>
            <a:pPr lvl="1"/>
            <a:r>
              <a:rPr lang="en-CA" dirty="0" smtClean="0"/>
              <a:t>Conversely, tactical mistakes related to acquiring interests to create a core area or making a divestiture decision are reduced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lang="en-CA" baseline="0" dirty="0" smtClean="0"/>
              <a:t>Improving accuracy and reducing costs is the value of MDM</a:t>
            </a:r>
          </a:p>
          <a:p>
            <a:endParaRPr lang="en-CA" dirty="0" smtClean="0"/>
          </a:p>
          <a:p>
            <a:pPr lvl="0"/>
            <a:endParaRPr lang="en-CA" baseline="0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Corvelle Consulting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268F94-5539-42A5-A8AC-30E25574723F}" type="datetime1">
              <a:rPr lang="en-US" smtClean="0"/>
              <a:t>6/8/2011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Making the Case for Master Data Management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7F4F8E-242F-4F90-80F7-4229B651482A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96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 descr="CorvelleLogoLightBig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786214" cy="946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4500" indent="-444500">
              <a:buSzPct val="85000"/>
              <a:buFont typeface="Wingdings" pitchFamily="2" charset="2"/>
              <a:buChar char="q"/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0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0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2pPr>
              <a:defRPr sz="2800" baseline="0">
                <a:solidFill>
                  <a:schemeClr val="bg1"/>
                </a:solidFill>
              </a:defRPr>
            </a:lvl2pPr>
            <a:lvl3pPr>
              <a:defRPr sz="2400" baseline="0">
                <a:solidFill>
                  <a:schemeClr val="bg1"/>
                </a:solidFill>
              </a:defRPr>
            </a:lvl3pPr>
            <a:lvl4pPr>
              <a:defRPr sz="2000" baseline="0">
                <a:solidFill>
                  <a:schemeClr val="bg1"/>
                </a:solidFill>
              </a:defRPr>
            </a:lvl4pPr>
            <a:lvl5pPr>
              <a:defRPr sz="2000" baseline="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99E7-2911-4F31-8B8A-0F3DE256585D}" type="datetime1">
              <a:rPr lang="en-US" smtClean="0"/>
              <a:pPr/>
              <a:t>6/8/2011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C91AC-F8C4-471A-9F19-C2EA8576DF20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corvelle-background-oct-28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2219"/>
            <a:ext cx="9144000" cy="6853561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84150" y="6357958"/>
            <a:ext cx="4038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Corvelle Drives Concepts to Completion</a:t>
            </a:r>
          </a:p>
        </p:txBody>
      </p:sp>
      <p:pic>
        <p:nvPicPr>
          <p:cNvPr id="11" name="Picture 10" descr="CorvelleLogoLightSmallRGB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358082" y="6286520"/>
            <a:ext cx="1571636" cy="3929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dvice.cio.com/infonitive/making_the_business_case_for_master_data_management_mdm" TargetMode="External"/><Relationship Id="rId3" Type="http://schemas.openxmlformats.org/officeDocument/2006/relationships/hyperlink" Target="http://www.manjeetss.com/articles/MDM/InfoDifference_Quality_Master_Data.pdf" TargetMode="External"/><Relationship Id="rId7" Type="http://schemas.openxmlformats.org/officeDocument/2006/relationships/hyperlink" Target="http://www.iciq2010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ceedings.esri.com/library/userconf/pug10/papers/samsons_integrated_prospect_to_spud_well_lifecycle_managment_system.pdf" TargetMode="External"/><Relationship Id="rId5" Type="http://schemas.openxmlformats.org/officeDocument/2006/relationships/hyperlink" Target="http://www.ventanaresearch.com/uploadedFiles/The%20Business%20Case%20for%20Master%20Data%20Management.pdf" TargetMode="External"/><Relationship Id="rId4" Type="http://schemas.openxmlformats.org/officeDocument/2006/relationships/hyperlink" Target="http://storage.vuzit.com/public/33cv7/Building_the_Business_Case_for_Master_Data_Management__MDM_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dm.org/community/PPDM_data_at_heart.html" TargetMode="External"/><Relationship Id="rId3" Type="http://schemas.openxmlformats.org/officeDocument/2006/relationships/hyperlink" Target="http://www.mdmsource.com/master-data-management-benefits.html" TargetMode="External"/><Relationship Id="rId7" Type="http://schemas.openxmlformats.org/officeDocument/2006/relationships/hyperlink" Target="http://corvelle.com/presentations/ppdm/positioning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2energysolutions.com/well-lifecycle" TargetMode="External"/><Relationship Id="rId5" Type="http://schemas.openxmlformats.org/officeDocument/2006/relationships/hyperlink" Target="http://erwin.com/uploads/erworld/Monetizing%20Data%20Management_09162010.pdf" TargetMode="External"/><Relationship Id="rId4" Type="http://schemas.openxmlformats.org/officeDocument/2006/relationships/hyperlink" Target="http://www.eriqlab.org/mit/index.html" TargetMode="External"/><Relationship Id="rId9" Type="http://schemas.openxmlformats.org/officeDocument/2006/relationships/hyperlink" Target="http://erwin.com/events/detail/staying_relevant_in_todays_changing_data_management_environmen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Making the Case </a:t>
            </a:r>
            <a:r>
              <a:rPr lang="en-US" sz="5400" dirty="0" smtClean="0"/>
              <a:t>for</a:t>
            </a:r>
            <a:br>
              <a:rPr lang="en-US" sz="5400" dirty="0" smtClean="0"/>
            </a:br>
            <a:r>
              <a:rPr lang="en-US" sz="5400" dirty="0" smtClean="0"/>
              <a:t>Master </a:t>
            </a:r>
            <a:r>
              <a:rPr lang="en-US" sz="5400" dirty="0"/>
              <a:t>Data Management</a:t>
            </a:r>
            <a:endParaRPr lang="en-CA" sz="54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47664" y="44127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CA" sz="4000" dirty="0" smtClean="0"/>
              <a:t>Gas &amp; Oil Expo</a:t>
            </a:r>
          </a:p>
          <a:p>
            <a:pPr algn="r"/>
            <a:r>
              <a:rPr lang="en-CA" sz="4000" dirty="0" smtClean="0"/>
              <a:t>June 2011</a:t>
            </a:r>
            <a:endParaRPr lang="en-CA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1026" name="Picture 2" descr="Gas &amp; Oil Expo and Conference 2011 Sh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77" y="4197126"/>
            <a:ext cx="17795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MDM </a:t>
            </a:r>
            <a:r>
              <a:rPr lang="en-CA" dirty="0" smtClean="0"/>
              <a:t>Business Benefits</a:t>
            </a:r>
            <a:br>
              <a:rPr lang="en-CA" dirty="0" smtClean="0"/>
            </a:br>
            <a:r>
              <a:rPr lang="en-CA" dirty="0" smtClean="0"/>
              <a:t>Operational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10</a:t>
            </a:fld>
            <a:endParaRPr lang="en-CA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25846"/>
              </p:ext>
            </p:extLst>
          </p:nvPr>
        </p:nvGraphicFramePr>
        <p:xfrm>
          <a:off x="457200" y="1844824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Oil</a:t>
                      </a:r>
                      <a:r>
                        <a:rPr lang="en-CA" sz="2800" baseline="0" dirty="0" smtClean="0"/>
                        <a:t> &amp; gas producer requirement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MDM contribution</a:t>
                      </a:r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Increase revenue from ensuring accuracy and completeness</a:t>
                      </a:r>
                      <a:endParaRPr lang="en-CA" sz="2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Volumetrics</a:t>
                      </a:r>
                    </a:p>
                    <a:p>
                      <a:r>
                        <a:rPr lang="en-CA" sz="2800" dirty="0" smtClean="0"/>
                        <a:t>Billing of processing fees</a:t>
                      </a:r>
                    </a:p>
                    <a:p>
                      <a:r>
                        <a:rPr lang="en-CA" sz="2800" dirty="0" smtClean="0"/>
                        <a:t>Joint venture invoices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2800" dirty="0" smtClean="0"/>
                        <a:t>Improve operational efficiency</a:t>
                      </a:r>
                    </a:p>
                    <a:p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Cost data</a:t>
                      </a:r>
                    </a:p>
                    <a:p>
                      <a:r>
                        <a:rPr lang="en-CA" sz="2800" dirty="0" smtClean="0"/>
                        <a:t>Business processes</a:t>
                      </a:r>
                    </a:p>
                    <a:p>
                      <a:r>
                        <a:rPr lang="en-CA" sz="2800" dirty="0" smtClean="0"/>
                        <a:t>Data </a:t>
                      </a:r>
                      <a:r>
                        <a:rPr lang="en-CA" sz="2800" dirty="0" smtClean="0"/>
                        <a:t>quality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CA" sz="2800" dirty="0" smtClean="0"/>
                        <a:t>Increase regulatory compliance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Consistent</a:t>
                      </a:r>
                      <a:r>
                        <a:rPr lang="en-CA" sz="2800" baseline="0" dirty="0" smtClean="0"/>
                        <a:t> </a:t>
                      </a:r>
                      <a:r>
                        <a:rPr lang="en-CA" sz="2800" dirty="0" smtClean="0"/>
                        <a:t>data collection</a:t>
                      </a:r>
                    </a:p>
                    <a:p>
                      <a:r>
                        <a:rPr lang="en-CA" sz="2800" dirty="0" smtClean="0"/>
                        <a:t>Reporting </a:t>
                      </a:r>
                      <a:r>
                        <a:rPr lang="en-CA" sz="2800" dirty="0" smtClean="0"/>
                        <a:t>data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MDM Business Benefits</a:t>
            </a:r>
            <a:br>
              <a:rPr lang="en-CA" dirty="0"/>
            </a:br>
            <a:r>
              <a:rPr lang="en-CA" dirty="0" smtClean="0"/>
              <a:t>Strategic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83234"/>
              </p:ext>
            </p:extLst>
          </p:nvPr>
        </p:nvGraphicFramePr>
        <p:xfrm>
          <a:off x="457200" y="1844824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Oil</a:t>
                      </a:r>
                      <a:r>
                        <a:rPr lang="en-CA" sz="2800" baseline="0" dirty="0" smtClean="0"/>
                        <a:t> &amp; gas producer requirement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MDM contribution</a:t>
                      </a:r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Improve organization</a:t>
                      </a:r>
                      <a:r>
                        <a:rPr lang="en-CA" sz="2800" baseline="0" dirty="0" smtClean="0"/>
                        <a:t> agility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Rapid </a:t>
                      </a:r>
                      <a:r>
                        <a:rPr lang="en-CA" sz="2800" dirty="0" smtClean="0"/>
                        <a:t>access to impact analysis data</a:t>
                      </a:r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Improve decision making </a:t>
                      </a:r>
                    </a:p>
                    <a:p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Data quality</a:t>
                      </a:r>
                      <a:endParaRPr lang="en-CA" sz="2800" dirty="0" smtClean="0"/>
                    </a:p>
                    <a:p>
                      <a:r>
                        <a:rPr lang="en-CA" sz="2800" dirty="0" smtClean="0"/>
                        <a:t>Data </a:t>
                      </a:r>
                      <a:r>
                        <a:rPr lang="en-CA" sz="2800" dirty="0" smtClean="0"/>
                        <a:t>integration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Accelerate cycle times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Data </a:t>
                      </a:r>
                      <a:r>
                        <a:rPr lang="en-CA" sz="2800" dirty="0" smtClean="0"/>
                        <a:t>accessibility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MDM Technical Benefits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12</a:t>
            </a:fld>
            <a:endParaRPr lang="en-CA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81973"/>
              </p:ext>
            </p:extLst>
          </p:nvPr>
        </p:nvGraphicFramePr>
        <p:xfrm>
          <a:off x="457200" y="1844824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Oil</a:t>
                      </a:r>
                      <a:r>
                        <a:rPr lang="en-CA" sz="2800" baseline="0" dirty="0" smtClean="0"/>
                        <a:t> &amp; gas producer requirement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MDM contribution</a:t>
                      </a:r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Reduce the cost of business processes </a:t>
                      </a:r>
                      <a:endParaRPr lang="en-CA" sz="2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Data </a:t>
                      </a:r>
                      <a:r>
                        <a:rPr lang="en-CA" sz="2800" dirty="0" smtClean="0"/>
                        <a:t>duplication</a:t>
                      </a:r>
                    </a:p>
                    <a:p>
                      <a:r>
                        <a:rPr lang="en-CA" sz="2800" dirty="0" smtClean="0"/>
                        <a:t>Data </a:t>
                      </a:r>
                      <a:r>
                        <a:rPr lang="en-CA" sz="2800" dirty="0" smtClean="0"/>
                        <a:t>quality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Improve information management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Share </a:t>
                      </a:r>
                      <a:r>
                        <a:rPr lang="en-CA" sz="2800" dirty="0" smtClean="0"/>
                        <a:t>and analyze info</a:t>
                      </a:r>
                    </a:p>
                    <a:p>
                      <a:r>
                        <a:rPr lang="en-CA" sz="2800" dirty="0" smtClean="0"/>
                        <a:t>Data </a:t>
                      </a:r>
                      <a:r>
                        <a:rPr lang="en-CA" sz="2800" dirty="0" smtClean="0"/>
                        <a:t>integration</a:t>
                      </a:r>
                    </a:p>
                    <a:p>
                      <a:r>
                        <a:rPr lang="en-CA" sz="2800" dirty="0" smtClean="0"/>
                        <a:t>Redundant </a:t>
                      </a:r>
                      <a:r>
                        <a:rPr lang="en-CA" sz="2800" dirty="0" smtClean="0"/>
                        <a:t>data management activities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MDM Program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Scoping Themes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Themes</a:t>
            </a:r>
          </a:p>
          <a:p>
            <a:pPr lvl="1"/>
            <a:r>
              <a:rPr lang="en-CA" dirty="0" smtClean="0"/>
              <a:t>Geographic Area Coverage</a:t>
            </a:r>
          </a:p>
          <a:p>
            <a:pPr lvl="1"/>
            <a:r>
              <a:rPr lang="en-CA" dirty="0" smtClean="0"/>
              <a:t>Reservoir Type Coverage </a:t>
            </a:r>
          </a:p>
          <a:p>
            <a:pPr lvl="1"/>
            <a:r>
              <a:rPr lang="en-CA" dirty="0" smtClean="0"/>
              <a:t>Functionality Features</a:t>
            </a:r>
          </a:p>
          <a:p>
            <a:pPr lvl="1"/>
            <a:r>
              <a:rPr lang="en-CA" dirty="0" smtClean="0"/>
              <a:t>Asset Life Cycle Coverage</a:t>
            </a:r>
          </a:p>
          <a:p>
            <a:r>
              <a:rPr lang="en-CA" dirty="0" smtClean="0"/>
              <a:t>Criteria</a:t>
            </a:r>
          </a:p>
          <a:p>
            <a:pPr lvl="1"/>
            <a:r>
              <a:rPr lang="en-CA" dirty="0" smtClean="0"/>
              <a:t>Business benefit</a:t>
            </a:r>
          </a:p>
          <a:p>
            <a:pPr lvl="1"/>
            <a:r>
              <a:rPr lang="en-CA" dirty="0" smtClean="0"/>
              <a:t>Complexity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17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Selling the </a:t>
            </a:r>
            <a:br>
              <a:rPr lang="en-CA" dirty="0" smtClean="0"/>
            </a:br>
            <a:r>
              <a:rPr lang="en-CA" dirty="0" smtClean="0"/>
              <a:t>MDM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Focus on business benefits</a:t>
            </a:r>
          </a:p>
          <a:p>
            <a:r>
              <a:rPr lang="en-CA" dirty="0"/>
              <a:t>Project sponsor leads the selling</a:t>
            </a:r>
          </a:p>
          <a:p>
            <a:r>
              <a:rPr lang="en-CA" dirty="0"/>
              <a:t>Highlight </a:t>
            </a:r>
            <a:r>
              <a:rPr lang="en-CA" dirty="0" smtClean="0"/>
              <a:t>impacts </a:t>
            </a:r>
            <a:r>
              <a:rPr lang="en-CA" dirty="0"/>
              <a:t>of recent </a:t>
            </a:r>
            <a:r>
              <a:rPr lang="en-CA" dirty="0" smtClean="0"/>
              <a:t>data </a:t>
            </a:r>
            <a:r>
              <a:rPr lang="en-CA" dirty="0"/>
              <a:t>quality shortcomings</a:t>
            </a:r>
          </a:p>
          <a:p>
            <a:r>
              <a:rPr lang="en-CA" dirty="0"/>
              <a:t>Avoid </a:t>
            </a:r>
            <a:r>
              <a:rPr lang="en-CA" dirty="0" smtClean="0"/>
              <a:t>references</a:t>
            </a:r>
            <a:br>
              <a:rPr lang="en-CA" dirty="0" smtClean="0"/>
            </a:br>
            <a:r>
              <a:rPr lang="en-CA" dirty="0" smtClean="0"/>
              <a:t>to technology</a:t>
            </a:r>
          </a:p>
          <a:p>
            <a:r>
              <a:rPr lang="en-CA" dirty="0" smtClean="0"/>
              <a:t>Don’t over-promise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24036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Conclusions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MDM programs offer significant benefits to oil &amp; gas producers</a:t>
            </a:r>
          </a:p>
          <a:p>
            <a:r>
              <a:rPr lang="en-CA" dirty="0"/>
              <a:t>MDM </a:t>
            </a:r>
            <a:r>
              <a:rPr lang="en-CA" dirty="0" smtClean="0"/>
              <a:t>programs have been hampered by:</a:t>
            </a:r>
          </a:p>
          <a:p>
            <a:pPr lvl="1"/>
            <a:r>
              <a:rPr lang="en-CA" dirty="0" smtClean="0"/>
              <a:t>Poor business cases</a:t>
            </a:r>
          </a:p>
          <a:p>
            <a:pPr lvl="1"/>
            <a:r>
              <a:rPr lang="en-CA" dirty="0" smtClean="0"/>
              <a:t>Focus on technical benefits</a:t>
            </a:r>
          </a:p>
          <a:p>
            <a:pPr lvl="1"/>
            <a:r>
              <a:rPr lang="en-CA" dirty="0" smtClean="0"/>
              <a:t>Grandiose scope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Recommendations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4074" cy="4525963"/>
          </a:xfrm>
        </p:spPr>
        <p:txBody>
          <a:bodyPr/>
          <a:lstStyle/>
          <a:p>
            <a:r>
              <a:rPr lang="en-CA" dirty="0" smtClean="0"/>
              <a:t>Create a clear business case</a:t>
            </a:r>
          </a:p>
          <a:p>
            <a:r>
              <a:rPr lang="en-CA" dirty="0" smtClean="0"/>
              <a:t>Have the project sponsor present</a:t>
            </a:r>
          </a:p>
          <a:p>
            <a:r>
              <a:rPr lang="en-CA" dirty="0" smtClean="0"/>
              <a:t>Develop an MDM program of several releases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74" y="1268760"/>
            <a:ext cx="3251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Questions &amp;</a:t>
            </a:r>
            <a:br>
              <a:rPr lang="en-CA" dirty="0" smtClean="0"/>
            </a:br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888" y="1436685"/>
            <a:ext cx="4254854" cy="384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0" y="-114300"/>
            <a:ext cx="43465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113" y="3213100"/>
            <a:ext cx="41116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99792" y="3448050"/>
            <a:ext cx="2520280" cy="110799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2200" b="0" dirty="0">
                <a:latin typeface="Comic Sans MS" pitchFamily="66" charset="0"/>
              </a:rPr>
              <a:t>Can you </a:t>
            </a:r>
            <a:r>
              <a:rPr lang="en-US" sz="2200" b="0" dirty="0" smtClean="0">
                <a:latin typeface="Comic Sans MS" pitchFamily="66" charset="0"/>
              </a:rPr>
              <a:t>help us</a:t>
            </a:r>
            <a:br>
              <a:rPr lang="en-US" sz="2200" b="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make the case for MDM?</a:t>
            </a:r>
            <a:endParaRPr lang="en-US" sz="2200" b="0" dirty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6200000">
            <a:off x="5778500" y="3733800"/>
            <a:ext cx="469900" cy="4445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5400000">
            <a:off x="1638300" y="3619500"/>
            <a:ext cx="5842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6200" y="4256324"/>
            <a:ext cx="1708416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2800" b="0" dirty="0">
                <a:solidFill>
                  <a:schemeClr val="bg1"/>
                </a:solidFill>
              </a:rPr>
              <a:t>Please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2800" b="0" dirty="0">
                <a:solidFill>
                  <a:schemeClr val="bg1"/>
                </a:solidFill>
              </a:rPr>
              <a:t>fill out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2800" b="0" dirty="0">
                <a:solidFill>
                  <a:schemeClr val="bg1"/>
                </a:solidFill>
              </a:rPr>
              <a:t>evaluation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2800" b="0" dirty="0">
                <a:solidFill>
                  <a:schemeClr val="bg1"/>
                </a:solidFill>
              </a:rPr>
              <a:t>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Making the Case for</a:t>
            </a:r>
            <a:br>
              <a:rPr lang="en-US" dirty="0"/>
            </a:br>
            <a:r>
              <a:rPr lang="en-US" dirty="0"/>
              <a:t>Master Data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1184" y="1571612"/>
            <a:ext cx="4038600" cy="3214710"/>
          </a:xfrm>
        </p:spPr>
        <p:txBody>
          <a:bodyPr>
            <a:normAutofit/>
          </a:bodyPr>
          <a:lstStyle/>
          <a:p>
            <a:pPr>
              <a:buNone/>
            </a:pPr>
            <a:endParaRPr lang="en-CA" sz="2000" dirty="0" smtClean="0"/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r>
              <a:rPr lang="en-CA" sz="2000" dirty="0" smtClean="0"/>
              <a:t>Corvelle Consulting</a:t>
            </a:r>
          </a:p>
          <a:p>
            <a:pPr>
              <a:buNone/>
            </a:pPr>
            <a:r>
              <a:rPr lang="en-CA" sz="2000" dirty="0" smtClean="0"/>
              <a:t>3</a:t>
            </a:r>
            <a:r>
              <a:rPr lang="pl-PL" sz="2000" dirty="0" smtClean="0"/>
              <a:t>00, </a:t>
            </a:r>
            <a:r>
              <a:rPr lang="en-CA" sz="2000" dirty="0" smtClean="0"/>
              <a:t>400</a:t>
            </a:r>
            <a:r>
              <a:rPr lang="pl-PL" sz="2000" dirty="0" smtClean="0"/>
              <a:t> - 5 Ave. S. W.</a:t>
            </a:r>
            <a:endParaRPr lang="en-CA" sz="2000" dirty="0" smtClean="0"/>
          </a:p>
          <a:p>
            <a:pPr>
              <a:buNone/>
            </a:pPr>
            <a:r>
              <a:rPr lang="en-CA" sz="2000" dirty="0" smtClean="0"/>
              <a:t>Calgary,  Alberta  T2P 0L6</a:t>
            </a:r>
          </a:p>
          <a:p>
            <a:pPr>
              <a:buNone/>
            </a:pPr>
            <a:r>
              <a:rPr lang="en-CA" sz="2000" dirty="0" smtClean="0"/>
              <a:t>Phone: (403) 249-5255</a:t>
            </a:r>
          </a:p>
          <a:p>
            <a:pPr>
              <a:buNone/>
            </a:pPr>
            <a:r>
              <a:rPr lang="en-CA" sz="2000" dirty="0" smtClean="0"/>
              <a:t>E-mail: YogiSchulz@corvelle.com</a:t>
            </a:r>
          </a:p>
          <a:p>
            <a:pPr>
              <a:buNone/>
            </a:pPr>
            <a:r>
              <a:rPr lang="en-CA" sz="2000" dirty="0" smtClean="0"/>
              <a:t>Web: www.corvelle.com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200" dirty="0" smtClean="0"/>
              <a:t>Yogi Schulz</a:t>
            </a:r>
          </a:p>
          <a:p>
            <a:pPr>
              <a:buNone/>
            </a:pPr>
            <a:r>
              <a:rPr lang="en-CA" sz="2400" dirty="0" smtClean="0"/>
              <a:t>Partner of Corvelle Consulting</a:t>
            </a:r>
          </a:p>
          <a:p>
            <a:pPr>
              <a:buNone/>
            </a:pPr>
            <a:r>
              <a:rPr lang="en-CA" sz="2400" dirty="0" smtClean="0"/>
              <a:t>Information technology related management consulting</a:t>
            </a:r>
          </a:p>
          <a:p>
            <a:pPr>
              <a:buNone/>
            </a:pPr>
            <a:r>
              <a:rPr lang="en-CA" sz="2400" dirty="0" smtClean="0"/>
              <a:t>Microsoft Canada columnist &amp; CBC Radio host</a:t>
            </a:r>
          </a:p>
          <a:p>
            <a:pPr>
              <a:buNone/>
            </a:pPr>
            <a:r>
              <a:rPr lang="en-CA" sz="2400" dirty="0" smtClean="0"/>
              <a:t>Industry presenter</a:t>
            </a:r>
          </a:p>
          <a:p>
            <a:pPr>
              <a:buNone/>
            </a:pPr>
            <a:r>
              <a:rPr lang="en-CA" sz="2400" dirty="0" smtClean="0"/>
              <a:t>PPDM Association board member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Bibliography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47500" lnSpcReduction="20000"/>
          </a:bodyPr>
          <a:lstStyle/>
          <a:p>
            <a:r>
              <a:rPr lang="en-CA" dirty="0" smtClean="0"/>
              <a:t>Building a robust business case for high quality master data</a:t>
            </a:r>
          </a:p>
          <a:p>
            <a:pPr lvl="1"/>
            <a:r>
              <a:rPr lang="en-CA" dirty="0" smtClean="0"/>
              <a:t>Andy Haler, February 2010</a:t>
            </a:r>
          </a:p>
          <a:p>
            <a:pPr lvl="1"/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www.manjeetss.com/articles/MDM/InfoDifference_Quality_Master_Data.pdf</a:t>
            </a:r>
            <a:endParaRPr lang="en-CA" dirty="0"/>
          </a:p>
          <a:p>
            <a:r>
              <a:rPr lang="en-CA" dirty="0"/>
              <a:t>Building the Business Case for Master Data </a:t>
            </a:r>
            <a:r>
              <a:rPr lang="en-CA" dirty="0" smtClean="0"/>
              <a:t>Management</a:t>
            </a:r>
          </a:p>
          <a:p>
            <a:pPr lvl="1"/>
            <a:r>
              <a:rPr lang="en-CA" dirty="0" smtClean="0"/>
              <a:t>CapGemini, Informatica, May 2011</a:t>
            </a:r>
          </a:p>
          <a:p>
            <a:pPr lvl="1"/>
            <a:r>
              <a:rPr lang="en-CA" dirty="0">
                <a:hlinkClick r:id="rId4"/>
              </a:rPr>
              <a:t>http://storage.vuzit.com/public/33cv7/Building_the_Business_Case_for_Master_Data_Management__MDM_.</a:t>
            </a:r>
            <a:r>
              <a:rPr lang="en-CA" dirty="0" smtClean="0">
                <a:hlinkClick r:id="rId4"/>
              </a:rPr>
              <a:t>pdf</a:t>
            </a:r>
            <a:endParaRPr lang="en-CA" dirty="0" smtClean="0"/>
          </a:p>
          <a:p>
            <a:r>
              <a:rPr lang="en-CA" dirty="0" smtClean="0"/>
              <a:t>The business </a:t>
            </a:r>
            <a:r>
              <a:rPr lang="en-CA" dirty="0"/>
              <a:t>case for </a:t>
            </a:r>
            <a:r>
              <a:rPr lang="en-CA" dirty="0" smtClean="0"/>
              <a:t>master data management</a:t>
            </a:r>
          </a:p>
          <a:p>
            <a:pPr lvl="1"/>
            <a:r>
              <a:rPr lang="en-CA" dirty="0" smtClean="0"/>
              <a:t>Mark Smith, January 2007</a:t>
            </a:r>
          </a:p>
          <a:p>
            <a:pPr lvl="1"/>
            <a:r>
              <a:rPr lang="en-CA" dirty="0">
                <a:hlinkClick r:id="rId5"/>
              </a:rPr>
              <a:t>http://</a:t>
            </a:r>
            <a:r>
              <a:rPr lang="en-CA" dirty="0" smtClean="0">
                <a:hlinkClick r:id="rId5"/>
              </a:rPr>
              <a:t>www.ventanaresearch.com/uploadedFiles/The%20Business%20Case%20for%20Master%20Data%20Management.pdf</a:t>
            </a:r>
            <a:endParaRPr lang="en-CA" dirty="0" smtClean="0"/>
          </a:p>
          <a:p>
            <a:r>
              <a:rPr lang="en-CA" dirty="0" smtClean="0"/>
              <a:t>E&amp;P Prospect to Spud Life Cycle Solution</a:t>
            </a:r>
          </a:p>
          <a:p>
            <a:pPr lvl="1"/>
            <a:r>
              <a:rPr lang="en-CA" dirty="0" smtClean="0"/>
              <a:t>ESRI Petroleum User Group – 2010</a:t>
            </a:r>
          </a:p>
          <a:p>
            <a:pPr lvl="1"/>
            <a:r>
              <a:rPr lang="en-CA" dirty="0" smtClean="0">
                <a:hlinkClick r:id="rId6"/>
              </a:rPr>
              <a:t>http://proceedings.esri.com/library/userconf/pug10/papers/samsons_integrated_prospect_to_spud_well_lifecycle_managment_system.pdf</a:t>
            </a:r>
            <a:endParaRPr lang="en-CA" dirty="0" smtClean="0"/>
          </a:p>
          <a:p>
            <a:r>
              <a:rPr lang="en-CA" dirty="0" smtClean="0"/>
              <a:t>The International Conference on Information Quality (ICIQ)</a:t>
            </a:r>
          </a:p>
          <a:p>
            <a:pPr lvl="1"/>
            <a:r>
              <a:rPr lang="en-CA" dirty="0" smtClean="0">
                <a:hlinkClick r:id="rId7"/>
              </a:rPr>
              <a:t>http://www.iciq2010.org/</a:t>
            </a:r>
            <a:endParaRPr lang="en-CA" dirty="0" smtClean="0"/>
          </a:p>
          <a:p>
            <a:r>
              <a:rPr lang="en-CA" dirty="0" smtClean="0"/>
              <a:t>Making </a:t>
            </a:r>
            <a:r>
              <a:rPr lang="en-CA" dirty="0"/>
              <a:t>the Business Case for Master Data </a:t>
            </a:r>
            <a:r>
              <a:rPr lang="en-CA" dirty="0" smtClean="0"/>
              <a:t>Management</a:t>
            </a:r>
          </a:p>
          <a:p>
            <a:pPr lvl="1"/>
            <a:r>
              <a:rPr lang="en-CA" dirty="0"/>
              <a:t>Amol </a:t>
            </a:r>
            <a:r>
              <a:rPr lang="en-CA" dirty="0" smtClean="0"/>
              <a:t>Patil, August </a:t>
            </a:r>
            <a:r>
              <a:rPr lang="en-CA" dirty="0"/>
              <a:t>28, </a:t>
            </a:r>
            <a:r>
              <a:rPr lang="en-CA" dirty="0" smtClean="0"/>
              <a:t>2008</a:t>
            </a:r>
          </a:p>
          <a:p>
            <a:pPr lvl="1"/>
            <a:r>
              <a:rPr lang="en-CA" dirty="0">
                <a:hlinkClick r:id="rId8"/>
              </a:rPr>
              <a:t>http://</a:t>
            </a:r>
            <a:r>
              <a:rPr lang="en-CA" dirty="0" smtClean="0">
                <a:hlinkClick r:id="rId8"/>
              </a:rPr>
              <a:t>advice.cio.com/infonitive/making_the_business_case_for_master_data_management_mdm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Yogi Schulz</a:t>
            </a:r>
            <a:br>
              <a:rPr lang="en-CA" dirty="0" smtClean="0"/>
            </a:br>
            <a:r>
              <a:rPr lang="en-CA" dirty="0" smtClean="0"/>
              <a:t>Biography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Partner in Corvelle Consulting</a:t>
            </a:r>
          </a:p>
          <a:p>
            <a:r>
              <a:rPr lang="en-CA" dirty="0" smtClean="0"/>
              <a:t>Information technology related management consulting</a:t>
            </a:r>
          </a:p>
          <a:p>
            <a:r>
              <a:rPr lang="en-CA" dirty="0" smtClean="0"/>
              <a:t>Microsoft Canada columnist &amp; CBC Radio host</a:t>
            </a:r>
          </a:p>
          <a:p>
            <a:r>
              <a:rPr lang="en-CA" dirty="0" smtClean="0"/>
              <a:t>PPDM Association board member</a:t>
            </a:r>
          </a:p>
          <a:p>
            <a:r>
              <a:rPr lang="en-CA" dirty="0" smtClean="0"/>
              <a:t>Industry presenter:</a:t>
            </a:r>
          </a:p>
          <a:p>
            <a:pPr lvl="1"/>
            <a:r>
              <a:rPr lang="en-CA" dirty="0" smtClean="0"/>
              <a:t>Project World - 4 years</a:t>
            </a:r>
          </a:p>
          <a:p>
            <a:pPr lvl="1"/>
            <a:r>
              <a:rPr lang="en-CA" dirty="0" smtClean="0"/>
              <a:t>CIPS Informatics - 7 years</a:t>
            </a:r>
          </a:p>
          <a:p>
            <a:pPr lvl="1"/>
            <a:r>
              <a:rPr lang="en-CA" dirty="0" smtClean="0"/>
              <a:t>PMI - Information Systems SIG - 2 years</a:t>
            </a:r>
          </a:p>
          <a:p>
            <a:pPr lvl="1"/>
            <a:r>
              <a:rPr lang="en-CA" dirty="0" smtClean="0"/>
              <a:t>Convergence - 4 years</a:t>
            </a:r>
          </a:p>
          <a:p>
            <a:pPr lvl="1"/>
            <a:r>
              <a:rPr lang="en-CA" dirty="0" smtClean="0"/>
              <a:t>PPDM Association - several years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5" name="Picture 6" descr="Yogi_Schulz_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3424255"/>
            <a:ext cx="2003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Bibliography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/>
              <a:t>Master Data Management Benefits, May 21, 2011</a:t>
            </a:r>
          </a:p>
          <a:p>
            <a:pPr lvl="1"/>
            <a:r>
              <a:rPr lang="en-CA" dirty="0">
                <a:hlinkClick r:id="rId3"/>
              </a:rPr>
              <a:t>http://www.mdmsource.com/master-data-management-benefits.html</a:t>
            </a:r>
            <a:endParaRPr lang="en-CA" dirty="0"/>
          </a:p>
          <a:p>
            <a:r>
              <a:rPr lang="en-CA" dirty="0" smtClean="0"/>
              <a:t>Master </a:t>
            </a:r>
            <a:r>
              <a:rPr lang="en-CA" dirty="0"/>
              <a:t>Data Management for the Masses of Data</a:t>
            </a:r>
          </a:p>
          <a:p>
            <a:pPr lvl="1"/>
            <a:r>
              <a:rPr lang="en-CA" dirty="0"/>
              <a:t>InfoTech, February 24, 2009</a:t>
            </a:r>
          </a:p>
          <a:p>
            <a:r>
              <a:rPr lang="en-CA" dirty="0" smtClean="0"/>
              <a:t>MIT </a:t>
            </a:r>
            <a:r>
              <a:rPr lang="en-CA" dirty="0"/>
              <a:t>IQ Industry Symposium (IQIS)</a:t>
            </a:r>
          </a:p>
          <a:p>
            <a:pPr lvl="1"/>
            <a:r>
              <a:rPr lang="en-CA" dirty="0">
                <a:hlinkClick r:id="rId4"/>
              </a:rPr>
              <a:t>http://www.eriqlab.org/mit/index.html</a:t>
            </a:r>
            <a:endParaRPr lang="en-CA" dirty="0"/>
          </a:p>
          <a:p>
            <a:r>
              <a:rPr lang="en-CA" dirty="0" smtClean="0"/>
              <a:t>Monetizing </a:t>
            </a:r>
            <a:r>
              <a:rPr lang="en-CA" dirty="0"/>
              <a:t>Data Management</a:t>
            </a:r>
          </a:p>
          <a:p>
            <a:pPr lvl="1"/>
            <a:r>
              <a:rPr lang="en-CA" dirty="0">
                <a:hlinkClick r:id="rId5"/>
              </a:rPr>
              <a:t>http://erwin.com/uploads/erworld/Monetizing%20Data%20Management_09162010.pdf</a:t>
            </a:r>
            <a:endParaRPr lang="en-CA" dirty="0"/>
          </a:p>
          <a:p>
            <a:r>
              <a:rPr lang="en-CA" dirty="0" smtClean="0"/>
              <a:t>P2 Energy Solutions -  integrated well lifecycle management tools</a:t>
            </a:r>
          </a:p>
          <a:p>
            <a:pPr lvl="1"/>
            <a:r>
              <a:rPr lang="en-CA" dirty="0" smtClean="0">
                <a:hlinkClick r:id="rId6"/>
              </a:rPr>
              <a:t>http://www.p2energysolutions.com/well-lifecycle</a:t>
            </a:r>
            <a:endParaRPr lang="en-CA" dirty="0" smtClean="0"/>
          </a:p>
          <a:p>
            <a:r>
              <a:rPr lang="en-CA" dirty="0"/>
              <a:t>Positioning Master Data Management for </a:t>
            </a:r>
            <a:r>
              <a:rPr lang="en-CA" dirty="0" smtClean="0"/>
              <a:t>Success</a:t>
            </a:r>
          </a:p>
          <a:p>
            <a:pPr lvl="1"/>
            <a:r>
              <a:rPr lang="en-CA" dirty="0" smtClean="0"/>
              <a:t>Yogi Schulz, </a:t>
            </a:r>
            <a:r>
              <a:rPr lang="en-CA" dirty="0"/>
              <a:t>27 October </a:t>
            </a:r>
            <a:r>
              <a:rPr lang="en-CA" dirty="0" smtClean="0"/>
              <a:t>2010</a:t>
            </a:r>
          </a:p>
          <a:p>
            <a:pPr lvl="1"/>
            <a:r>
              <a:rPr lang="en-CA" dirty="0" smtClean="0">
                <a:hlinkClick r:id="rId7"/>
              </a:rPr>
              <a:t>http</a:t>
            </a:r>
            <a:r>
              <a:rPr lang="en-CA" dirty="0">
                <a:hlinkClick r:id="rId7"/>
              </a:rPr>
              <a:t>://</a:t>
            </a:r>
            <a:r>
              <a:rPr lang="en-CA" dirty="0" smtClean="0">
                <a:hlinkClick r:id="rId7"/>
              </a:rPr>
              <a:t>corvelle.com/presentations/ppdm/positioning.html</a:t>
            </a:r>
            <a:endParaRPr lang="en-CA" dirty="0"/>
          </a:p>
          <a:p>
            <a:r>
              <a:rPr lang="en-CA" dirty="0" smtClean="0"/>
              <a:t>PPDM master data at heart of Oracle’s Digital Oilfield - February 2008</a:t>
            </a:r>
          </a:p>
          <a:p>
            <a:pPr lvl="1"/>
            <a:r>
              <a:rPr lang="en-CA" dirty="0" smtClean="0">
                <a:hlinkClick r:id="rId8"/>
              </a:rPr>
              <a:t>http://www.ppdm.org/community/PPDM_data_at_heart.html</a:t>
            </a:r>
            <a:endParaRPr lang="en-CA" dirty="0" smtClean="0"/>
          </a:p>
          <a:p>
            <a:r>
              <a:rPr lang="en-CA" dirty="0" smtClean="0"/>
              <a:t>Staying Relevant in Today’s Changing Data Management Environment</a:t>
            </a:r>
          </a:p>
          <a:p>
            <a:pPr lvl="1"/>
            <a:r>
              <a:rPr lang="en-CA" dirty="0" smtClean="0">
                <a:hlinkClick r:id="rId9"/>
              </a:rPr>
              <a:t>http://erwin.com/events/detail/staying_relevant_in_todays_changing_data_management_environment/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mtClean="0"/>
              <a:t>MDM Adoption Reasons</a:t>
            </a:r>
            <a:br>
              <a:rPr lang="en-CA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Autofit/>
          </a:bodyPr>
          <a:lstStyle/>
          <a:p>
            <a:r>
              <a:rPr lang="en-CA" sz="3200" dirty="0" smtClean="0"/>
              <a:t>Reduce time spent in reconciling data from disparate sources </a:t>
            </a:r>
          </a:p>
          <a:p>
            <a:r>
              <a:rPr lang="en-CA" sz="3200" dirty="0" smtClean="0"/>
              <a:t>Assign accountability for the quality of information</a:t>
            </a:r>
          </a:p>
          <a:p>
            <a:r>
              <a:rPr lang="en-CA" sz="3200" dirty="0" smtClean="0"/>
              <a:t>Unable to determine which spreadsheet had correct data</a:t>
            </a:r>
          </a:p>
          <a:p>
            <a:r>
              <a:rPr lang="en-CA" sz="3200" dirty="0" smtClean="0"/>
              <a:t>Respond to rising costs of errors in data</a:t>
            </a:r>
          </a:p>
          <a:p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200" y="1600200"/>
            <a:ext cx="2818656" cy="452596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33 percent</a:t>
            </a:r>
          </a:p>
          <a:p>
            <a:endParaRPr lang="en-CA" sz="3200" dirty="0" smtClean="0"/>
          </a:p>
          <a:p>
            <a:r>
              <a:rPr lang="en-CA" sz="3200" dirty="0" smtClean="0"/>
              <a:t>17 percent</a:t>
            </a:r>
          </a:p>
          <a:p>
            <a:endParaRPr lang="en-CA" sz="3200" dirty="0" smtClean="0"/>
          </a:p>
          <a:p>
            <a:r>
              <a:rPr lang="en-CA" sz="3200" dirty="0" smtClean="0"/>
              <a:t>12 percent</a:t>
            </a:r>
          </a:p>
          <a:p>
            <a:endParaRPr lang="en-CA" sz="3200" dirty="0"/>
          </a:p>
          <a:p>
            <a:r>
              <a:rPr lang="en-CA" sz="3200" dirty="0" smtClean="0"/>
              <a:t>Not specified </a:t>
            </a:r>
          </a:p>
          <a:p>
            <a:endParaRPr lang="en-C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66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Corvelle-background-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404" y="-3334"/>
            <a:ext cx="9154404" cy="6861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356350"/>
            <a:ext cx="2133600" cy="365125"/>
          </a:xfrm>
        </p:spPr>
        <p:txBody>
          <a:bodyPr/>
          <a:lstStyle/>
          <a:p>
            <a:fld id="{A82C91AC-F8C4-471A-9F19-C2EA8576DF20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800" dirty="0" smtClean="0">
                <a:solidFill>
                  <a:schemeClr val="bg1"/>
                </a:solidFill>
                <a:latin typeface="Garamond" pitchFamily="112" charset="0"/>
              </a:rPr>
              <a:t>Corvelle </a:t>
            </a:r>
            <a:r>
              <a:rPr lang="en-US" sz="1800" dirty="0">
                <a:solidFill>
                  <a:schemeClr val="bg1"/>
                </a:solidFill>
                <a:latin typeface="Garamond" pitchFamily="112" charset="0"/>
              </a:rPr>
              <a:t>Drives Concepts to </a:t>
            </a:r>
            <a:r>
              <a:rPr lang="en-US" sz="1800" dirty="0" smtClean="0">
                <a:solidFill>
                  <a:schemeClr val="bg1"/>
                </a:solidFill>
                <a:latin typeface="Garamond" pitchFamily="112" charset="0"/>
              </a:rPr>
              <a:t>Completion</a:t>
            </a:r>
            <a:endParaRPr lang="en-US" sz="1800" dirty="0">
              <a:solidFill>
                <a:schemeClr val="bg1"/>
              </a:solidFill>
              <a:latin typeface="Garamond" pitchFamily="112" charset="0"/>
            </a:endParaRPr>
          </a:p>
        </p:txBody>
      </p:sp>
      <p:pic>
        <p:nvPicPr>
          <p:cNvPr id="7" name="Picture 6" descr="CorvelleLogoBig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757942"/>
            <a:ext cx="5256000" cy="131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Objectives</a:t>
            </a:r>
          </a:p>
          <a:p>
            <a:r>
              <a:rPr lang="en-CA" dirty="0" smtClean="0"/>
              <a:t>Value of MDM</a:t>
            </a:r>
          </a:p>
          <a:p>
            <a:r>
              <a:rPr lang="en-CA" dirty="0" smtClean="0"/>
              <a:t>MDM Business Benefits</a:t>
            </a:r>
          </a:p>
          <a:p>
            <a:r>
              <a:rPr lang="en-CA" dirty="0" smtClean="0"/>
              <a:t>MDM Program Scoping Themes </a:t>
            </a:r>
          </a:p>
          <a:p>
            <a:r>
              <a:rPr lang="en-CA" dirty="0"/>
              <a:t>Selling the </a:t>
            </a:r>
            <a:r>
              <a:rPr lang="en-CA" dirty="0" smtClean="0"/>
              <a:t>MDM Program</a:t>
            </a:r>
          </a:p>
          <a:p>
            <a:r>
              <a:rPr lang="en-CA" dirty="0" smtClean="0"/>
              <a:t>Conclusions</a:t>
            </a:r>
          </a:p>
          <a:p>
            <a:r>
              <a:rPr lang="en-CA" dirty="0" smtClean="0"/>
              <a:t>Recommendations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Master Data Management</a:t>
            </a:r>
            <a:br>
              <a:rPr lang="en-CA" dirty="0" smtClean="0"/>
            </a:br>
            <a:r>
              <a:rPr lang="en-CA" dirty="0" smtClean="0"/>
              <a:t>Defined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Master data management (MDM) comprises a set of processes and tools that consistently</a:t>
            </a:r>
            <a:br>
              <a:rPr lang="en-CA" dirty="0" smtClean="0"/>
            </a:br>
            <a:r>
              <a:rPr lang="en-CA" dirty="0" smtClean="0"/>
              <a:t>defines and manages the non-transactional data of an organization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5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Problem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7" cy="4525963"/>
          </a:xfrm>
        </p:spPr>
        <p:txBody>
          <a:bodyPr/>
          <a:lstStyle/>
          <a:p>
            <a:pPr lvl="0"/>
            <a:r>
              <a:rPr lang="en-CA" dirty="0" smtClean="0"/>
              <a:t>Benefits </a:t>
            </a:r>
            <a:r>
              <a:rPr lang="en-CA" dirty="0"/>
              <a:t>case for MDM is not well understood</a:t>
            </a:r>
          </a:p>
          <a:p>
            <a:r>
              <a:rPr lang="en-CA" dirty="0" smtClean="0"/>
              <a:t>MDM is not well sold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00" y="1556792"/>
            <a:ext cx="37658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1953" y="4315743"/>
            <a:ext cx="515052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Before I make my drilling decision, show me those meaningless statistics again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124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CA" dirty="0" smtClean="0"/>
              <a:t>Understand the business case for MDM</a:t>
            </a:r>
          </a:p>
          <a:p>
            <a:r>
              <a:rPr lang="en-CA" dirty="0" smtClean="0"/>
              <a:t>Learn how to effectively sell MDM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Value of MDM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Enable business intelligence applications</a:t>
            </a:r>
          </a:p>
          <a:p>
            <a:r>
              <a:rPr lang="en-CA" dirty="0"/>
              <a:t>Assure single source of truth</a:t>
            </a:r>
          </a:p>
          <a:p>
            <a:r>
              <a:rPr lang="en-CA" dirty="0"/>
              <a:t>Improve data accessibility</a:t>
            </a:r>
          </a:p>
          <a:p>
            <a:r>
              <a:rPr lang="en-CA" dirty="0"/>
              <a:t>Reduce </a:t>
            </a:r>
            <a:r>
              <a:rPr lang="en-CA" dirty="0" smtClean="0"/>
              <a:t>data</a:t>
            </a:r>
            <a:br>
              <a:rPr lang="en-CA" dirty="0" smtClean="0"/>
            </a:br>
            <a:r>
              <a:rPr lang="en-CA" dirty="0" smtClean="0"/>
              <a:t>cleaning effort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7949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MDM </a:t>
            </a:r>
            <a:r>
              <a:rPr lang="en-CA" dirty="0" smtClean="0"/>
              <a:t>Opportunity Evaluation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en-CA" dirty="0" smtClean="0"/>
              <a:t>Reduce risk:</a:t>
            </a:r>
          </a:p>
          <a:p>
            <a:pPr lvl="1"/>
            <a:r>
              <a:rPr lang="en-CA" dirty="0" smtClean="0"/>
              <a:t>Pick winners</a:t>
            </a:r>
          </a:p>
          <a:p>
            <a:pPr lvl="1"/>
            <a:r>
              <a:rPr lang="en-CA" dirty="0" smtClean="0"/>
              <a:t>Avoid losers</a:t>
            </a:r>
          </a:p>
          <a:p>
            <a:r>
              <a:rPr lang="en-CA" dirty="0" smtClean="0"/>
              <a:t>Evaluate more scenarios:</a:t>
            </a:r>
          </a:p>
          <a:p>
            <a:pPr lvl="1"/>
            <a:r>
              <a:rPr lang="en-CA" dirty="0"/>
              <a:t>producing asset </a:t>
            </a:r>
            <a:r>
              <a:rPr lang="en-CA" dirty="0" smtClean="0"/>
              <a:t>acquisition</a:t>
            </a:r>
          </a:p>
          <a:p>
            <a:pPr lvl="1"/>
            <a:r>
              <a:rPr lang="en-CA" dirty="0" smtClean="0"/>
              <a:t>pool development</a:t>
            </a:r>
          </a:p>
          <a:p>
            <a:pPr lvl="1"/>
            <a:r>
              <a:rPr lang="en-CA" dirty="0" smtClean="0"/>
              <a:t>well </a:t>
            </a:r>
            <a:r>
              <a:rPr lang="en-CA" dirty="0"/>
              <a:t>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7" name="Down Arrow 6"/>
          <p:cNvSpPr/>
          <p:nvPr/>
        </p:nvSpPr>
        <p:spPr>
          <a:xfrm flipV="1">
            <a:off x="467544" y="1556792"/>
            <a:ext cx="3240360" cy="468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420888"/>
            <a:ext cx="2343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>
                <a:solidFill>
                  <a:schemeClr val="bg1"/>
                </a:solidFill>
              </a:rPr>
              <a:t>Revenue</a:t>
            </a:r>
            <a:endParaRPr lang="en-C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MDM </a:t>
            </a:r>
            <a:r>
              <a:rPr lang="en-CA" dirty="0" smtClean="0"/>
              <a:t>Operational Effectiveness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584" y="1600200"/>
            <a:ext cx="4474840" cy="4525963"/>
          </a:xfrm>
        </p:spPr>
        <p:txBody>
          <a:bodyPr/>
          <a:lstStyle/>
          <a:p>
            <a:r>
              <a:rPr lang="en-CA" dirty="0" smtClean="0"/>
              <a:t>Volumetric accuracy:</a:t>
            </a:r>
          </a:p>
          <a:p>
            <a:pPr lvl="1"/>
            <a:r>
              <a:rPr lang="en-CA" dirty="0"/>
              <a:t>exploitation decisions</a:t>
            </a:r>
            <a:endParaRPr lang="en-CA" dirty="0" smtClean="0"/>
          </a:p>
          <a:p>
            <a:r>
              <a:rPr lang="en-CA" dirty="0" smtClean="0"/>
              <a:t>Cost accuracy:</a:t>
            </a:r>
          </a:p>
          <a:p>
            <a:pPr lvl="1"/>
            <a:r>
              <a:rPr lang="en-CA" dirty="0"/>
              <a:t>production optimization</a:t>
            </a:r>
            <a:endParaRPr lang="en-CA" dirty="0" smtClean="0"/>
          </a:p>
          <a:p>
            <a:r>
              <a:rPr lang="en-CA" dirty="0" smtClean="0"/>
              <a:t>Agreement accuracy</a:t>
            </a:r>
          </a:p>
          <a:p>
            <a:pPr lvl="1"/>
            <a:r>
              <a:rPr lang="en-CA" dirty="0"/>
              <a:t>acquisition and divestiture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91AC-F8C4-471A-9F19-C2EA8576DF20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6" name="Down Arrow 5"/>
          <p:cNvSpPr/>
          <p:nvPr/>
        </p:nvSpPr>
        <p:spPr>
          <a:xfrm>
            <a:off x="467544" y="1556792"/>
            <a:ext cx="3240360" cy="468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603775"/>
            <a:ext cx="1409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>
                <a:solidFill>
                  <a:schemeClr val="bg1"/>
                </a:solidFill>
              </a:rPr>
              <a:t>Costs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4106</Words>
  <Application>Microsoft Office PowerPoint</Application>
  <PresentationFormat>On-screen Show (4:3)</PresentationFormat>
  <Paragraphs>568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Making the Case for Master Data Management</vt:lpstr>
      <vt:lpstr>Yogi Schulz Biography</vt:lpstr>
      <vt:lpstr>Presentation Outline</vt:lpstr>
      <vt:lpstr>Master Data Management Defined</vt:lpstr>
      <vt:lpstr>Problem </vt:lpstr>
      <vt:lpstr>Presentation Objectives</vt:lpstr>
      <vt:lpstr>Value of MDM </vt:lpstr>
      <vt:lpstr>MDM Opportunity Evaluation </vt:lpstr>
      <vt:lpstr>MDM Operational Effectiveness </vt:lpstr>
      <vt:lpstr>MDM Business Benefits Operational</vt:lpstr>
      <vt:lpstr>MDM Business Benefits Strategic</vt:lpstr>
      <vt:lpstr>MDM Technical Benefits </vt:lpstr>
      <vt:lpstr>MDM Program Scoping Themes </vt:lpstr>
      <vt:lpstr>Selling the  MDM Program</vt:lpstr>
      <vt:lpstr>Conclusions </vt:lpstr>
      <vt:lpstr>Recommendations </vt:lpstr>
      <vt:lpstr>Questions &amp; Discussion</vt:lpstr>
      <vt:lpstr>Making the Case for Master Data Management</vt:lpstr>
      <vt:lpstr>Bibliography </vt:lpstr>
      <vt:lpstr>Bibliography </vt:lpstr>
      <vt:lpstr>MDM Adoption Reasons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Case for Master Data Management</dc:title>
  <dc:subject>PPDM Association Fall Conference</dc:subject>
  <dc:creator>Yogi Schulz</dc:creator>
  <cp:lastModifiedBy>Yogi</cp:lastModifiedBy>
  <cp:revision>367</cp:revision>
  <cp:lastPrinted>2011-05-23T20:13:09Z</cp:lastPrinted>
  <dcterms:created xsi:type="dcterms:W3CDTF">2008-10-29T02:12:28Z</dcterms:created>
  <dcterms:modified xsi:type="dcterms:W3CDTF">2011-06-08T17:40:21Z</dcterms:modified>
</cp:coreProperties>
</file>